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438" r:id="rId2"/>
    <p:sldId id="439" r:id="rId3"/>
    <p:sldId id="390" r:id="rId4"/>
    <p:sldId id="391" r:id="rId5"/>
    <p:sldId id="392" r:id="rId6"/>
    <p:sldId id="393" r:id="rId7"/>
    <p:sldId id="411" r:id="rId8"/>
    <p:sldId id="412" r:id="rId9"/>
    <p:sldId id="413" r:id="rId10"/>
    <p:sldId id="414" r:id="rId11"/>
    <p:sldId id="415" r:id="rId12"/>
    <p:sldId id="416" r:id="rId13"/>
    <p:sldId id="417" r:id="rId14"/>
    <p:sldId id="418" r:id="rId15"/>
    <p:sldId id="421" r:id="rId16"/>
    <p:sldId id="406" r:id="rId17"/>
    <p:sldId id="422" r:id="rId18"/>
    <p:sldId id="423" r:id="rId19"/>
    <p:sldId id="424" r:id="rId20"/>
    <p:sldId id="425" r:id="rId21"/>
    <p:sldId id="426" r:id="rId22"/>
    <p:sldId id="427" r:id="rId23"/>
    <p:sldId id="358" r:id="rId24"/>
    <p:sldId id="428" r:id="rId25"/>
    <p:sldId id="429" r:id="rId26"/>
    <p:sldId id="430" r:id="rId27"/>
    <p:sldId id="431" r:id="rId28"/>
    <p:sldId id="432" r:id="rId29"/>
    <p:sldId id="433" r:id="rId30"/>
    <p:sldId id="434" r:id="rId31"/>
    <p:sldId id="387" r:id="rId32"/>
    <p:sldId id="409" r:id="rId33"/>
    <p:sldId id="437" r:id="rId3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3300"/>
    <a:srgbClr val="3399FF"/>
    <a:srgbClr val="FF99FF"/>
    <a:srgbClr val="990033"/>
    <a:srgbClr val="A50021"/>
    <a:srgbClr val="006699"/>
    <a:srgbClr val="008000"/>
    <a:srgbClr val="D6009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480" autoAdjust="0"/>
    <p:restoredTop sz="94673" autoAdjust="0"/>
  </p:normalViewPr>
  <p:slideViewPr>
    <p:cSldViewPr>
      <p:cViewPr varScale="1">
        <p:scale>
          <a:sx n="83" d="100"/>
          <a:sy n="83" d="100"/>
        </p:scale>
        <p:origin x="-1008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perspective val="30"/>
    </c:view3D>
    <c:plotArea>
      <c:layout>
        <c:manualLayout>
          <c:layoutTarget val="inner"/>
          <c:xMode val="edge"/>
          <c:yMode val="edge"/>
          <c:x val="0.25575865999964525"/>
          <c:y val="5.1730775226958112E-2"/>
          <c:w val="0.55760406888619563"/>
          <c:h val="0.83005292683070953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2017-2018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  <c:pt idx="0">
                  <c:v>200</c:v>
                </c:pt>
                <c:pt idx="1">
                  <c:v>150</c:v>
                </c:pt>
                <c:pt idx="2">
                  <c:v>50</c:v>
                </c:pt>
                <c:pt idx="3">
                  <c:v>0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2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7B3-4034-9453-7C9F5BAE445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2018-2019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  <c:pt idx="0">
                  <c:v>200</c:v>
                </c:pt>
                <c:pt idx="1">
                  <c:v>150</c:v>
                </c:pt>
                <c:pt idx="2">
                  <c:v>50</c:v>
                </c:pt>
                <c:pt idx="3">
                  <c:v>0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1">
                  <c:v>135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7B3-4034-9453-7C9F5BAE445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2019-2020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  <c:pt idx="0">
                  <c:v>200</c:v>
                </c:pt>
                <c:pt idx="1">
                  <c:v>150</c:v>
                </c:pt>
                <c:pt idx="2">
                  <c:v>50</c:v>
                </c:pt>
                <c:pt idx="3">
                  <c:v>0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191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7B3-4034-9453-7C9F5BAE445B}"/>
            </c:ext>
          </c:extLst>
        </c:ser>
        <c:shape val="cylinder"/>
        <c:axId val="141031680"/>
        <c:axId val="141035392"/>
        <c:axId val="0"/>
      </c:bar3DChart>
      <c:catAx>
        <c:axId val="141031680"/>
        <c:scaling>
          <c:orientation val="minMax"/>
        </c:scaling>
        <c:axPos val="b"/>
        <c:numFmt formatCode="General" sourceLinked="1"/>
        <c:tickLblPos val="nextTo"/>
        <c:crossAx val="141035392"/>
        <c:crosses val="autoZero"/>
        <c:auto val="1"/>
        <c:lblAlgn val="ctr"/>
        <c:lblOffset val="100"/>
      </c:catAx>
      <c:valAx>
        <c:axId val="141035392"/>
        <c:scaling>
          <c:orientation val="minMax"/>
        </c:scaling>
        <c:axPos val="l"/>
        <c:majorGridlines/>
        <c:numFmt formatCode="General" sourceLinked="1"/>
        <c:tickLblPos val="nextTo"/>
        <c:crossAx val="141031680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2017-2018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  <c:pt idx="0">
                  <c:v>100</c:v>
                </c:pt>
                <c:pt idx="1">
                  <c:v>50</c:v>
                </c:pt>
                <c:pt idx="2">
                  <c:v>20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1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4EB-4FD3-98BE-FB334B02E3B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2018-2019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  <c:pt idx="0">
                  <c:v>100</c:v>
                </c:pt>
                <c:pt idx="1">
                  <c:v>50</c:v>
                </c:pt>
                <c:pt idx="2">
                  <c:v>20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4EB-4FD3-98BE-FB334B02E3B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2019-2020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  <c:pt idx="0">
                  <c:v>100</c:v>
                </c:pt>
                <c:pt idx="1">
                  <c:v>50</c:v>
                </c:pt>
                <c:pt idx="2">
                  <c:v>20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4EB-4FD3-98BE-FB334B02E3B8}"/>
            </c:ext>
          </c:extLst>
        </c:ser>
        <c:shape val="cylinder"/>
        <c:axId val="181768960"/>
        <c:axId val="181770496"/>
        <c:axId val="0"/>
      </c:bar3DChart>
      <c:catAx>
        <c:axId val="181768960"/>
        <c:scaling>
          <c:orientation val="minMax"/>
        </c:scaling>
        <c:axPos val="b"/>
        <c:numFmt formatCode="General" sourceLinked="1"/>
        <c:tickLblPos val="nextTo"/>
        <c:crossAx val="181770496"/>
        <c:crosses val="autoZero"/>
        <c:auto val="1"/>
        <c:lblAlgn val="ctr"/>
        <c:lblOffset val="100"/>
      </c:catAx>
      <c:valAx>
        <c:axId val="181770496"/>
        <c:scaling>
          <c:orientation val="minMax"/>
        </c:scaling>
        <c:axPos val="l"/>
        <c:majorGridlines/>
        <c:numFmt formatCode="General" sourceLinked="1"/>
        <c:tickLblPos val="nextTo"/>
        <c:crossAx val="181768960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2017-2018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победители</c:v>
                </c:pt>
                <c:pt idx="1">
                  <c:v>конкурсы</c:v>
                </c:pt>
                <c:pt idx="2">
                  <c:v>конференции</c:v>
                </c:pt>
                <c:pt idx="3">
                  <c:v>сочинения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</c:v>
                </c:pt>
                <c:pt idx="1">
                  <c:v>52</c:v>
                </c:pt>
                <c:pt idx="2">
                  <c:v>3</c:v>
                </c:pt>
                <c:pt idx="3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FC1-42A8-AD07-902DC79D675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2018-2019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победители</c:v>
                </c:pt>
                <c:pt idx="1">
                  <c:v>конкурсы</c:v>
                </c:pt>
                <c:pt idx="2">
                  <c:v>конференции</c:v>
                </c:pt>
                <c:pt idx="3">
                  <c:v>сочинения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31</c:v>
                </c:pt>
                <c:pt idx="1">
                  <c:v>147</c:v>
                </c:pt>
                <c:pt idx="2">
                  <c:v>8</c:v>
                </c:pt>
                <c:pt idx="3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FC1-42A8-AD07-902DC79D675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2019-2020</c:v>
                </c:pt>
              </c:strCache>
            </c:strRef>
          </c:tx>
          <c:spPr>
            <a:solidFill>
              <a:schemeClr val="lt1"/>
            </a:solidFill>
            <a:ln w="25400" cap="flat" cmpd="sng" algn="ctr">
              <a:solidFill>
                <a:schemeClr val="accent6"/>
              </a:solidFill>
              <a:prstDash val="solid"/>
            </a:ln>
            <a:effectLst/>
          </c:spPr>
          <c:cat>
            <c:strRef>
              <c:f>Лист1!$A$2:$A$5</c:f>
              <c:strCache>
                <c:ptCount val="4"/>
                <c:pt idx="0">
                  <c:v>победители</c:v>
                </c:pt>
                <c:pt idx="1">
                  <c:v>конкурсы</c:v>
                </c:pt>
                <c:pt idx="2">
                  <c:v>конференции</c:v>
                </c:pt>
                <c:pt idx="3">
                  <c:v>сочинения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37</c:v>
                </c:pt>
                <c:pt idx="1">
                  <c:v>111</c:v>
                </c:pt>
                <c:pt idx="2">
                  <c:v>4</c:v>
                </c:pt>
                <c:pt idx="3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FC1-42A8-AD07-902DC79D675D}"/>
            </c:ext>
          </c:extLst>
        </c:ser>
        <c:axId val="124657664"/>
        <c:axId val="124717312"/>
      </c:barChart>
      <c:catAx>
        <c:axId val="124657664"/>
        <c:scaling>
          <c:orientation val="minMax"/>
        </c:scaling>
        <c:axPos val="l"/>
        <c:numFmt formatCode="General" sourceLinked="0"/>
        <c:majorTickMark val="none"/>
        <c:tickLblPos val="nextTo"/>
        <c:crossAx val="124717312"/>
        <c:crosses val="autoZero"/>
        <c:auto val="1"/>
        <c:lblAlgn val="ctr"/>
        <c:lblOffset val="100"/>
      </c:catAx>
      <c:valAx>
        <c:axId val="124717312"/>
        <c:scaling>
          <c:orientation val="minMax"/>
        </c:scaling>
        <c:axPos val="b"/>
        <c:majorGridlines/>
        <c:numFmt formatCode="General" sourceLinked="1"/>
        <c:majorTickMark val="none"/>
        <c:tickLblPos val="nextTo"/>
        <c:crossAx val="12465766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6.emf"/><Relationship Id="rId1" Type="http://schemas.openxmlformats.org/officeDocument/2006/relationships/image" Target="../media/image7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753B43-091D-48EA-A92E-5C1317F5E2DE}" type="datetimeFigureOut">
              <a:rPr lang="ru-RU" smtClean="0"/>
              <a:pPr/>
              <a:t>23.08.2021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4E30F0-2FA0-43D9-A486-5D0C05C2E8C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84833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>
            <a:lum/>
          </a:blip>
          <a:srcRect/>
          <a:stretch>
            <a:fillRect t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556932"/>
            <a:ext cx="8424088" cy="1260000"/>
          </a:xfrm>
        </p:spPr>
        <p:txBody>
          <a:bodyPr/>
          <a:lstStyle>
            <a:lvl1pPr>
              <a:defRPr sz="8000" b="0">
                <a:solidFill>
                  <a:schemeClr val="bg2">
                    <a:lumMod val="25000"/>
                  </a:schemeClr>
                </a:solidFill>
                <a:effectLst/>
                <a:latin typeface="Cassandra" pitchFamily="66" charset="0"/>
                <a:ea typeface="Arial Unicode MS" pitchFamily="34" charset="-128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7180" y="3528591"/>
            <a:ext cx="6400800" cy="1260000"/>
          </a:xfrm>
        </p:spPr>
        <p:txBody>
          <a:bodyPr/>
          <a:lstStyle>
            <a:lvl1pPr marL="0" indent="0" algn="ctr">
              <a:buNone/>
              <a:defRPr sz="3600" i="1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13677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241" y="296652"/>
            <a:ext cx="7920000" cy="900113"/>
          </a:xfrm>
        </p:spPr>
        <p:txBody>
          <a:bodyPr/>
          <a:lstStyle>
            <a:lvl1pPr>
              <a:defRPr sz="6000" b="0">
                <a:solidFill>
                  <a:schemeClr val="bg2">
                    <a:lumMod val="25000"/>
                  </a:schemeClr>
                </a:solidFill>
                <a:latin typeface="Cassandra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35596" y="1593342"/>
            <a:ext cx="7920000" cy="4428000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+mj-lt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+mj-lt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2897703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596" y="296652"/>
            <a:ext cx="7920000" cy="900113"/>
          </a:xfrm>
        </p:spPr>
        <p:txBody>
          <a:bodyPr/>
          <a:lstStyle>
            <a:lvl1pPr>
              <a:defRPr sz="6000" b="0" baseline="0">
                <a:solidFill>
                  <a:schemeClr val="bg2">
                    <a:lumMod val="25000"/>
                  </a:schemeClr>
                </a:solidFill>
                <a:latin typeface="Cassandra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935596" y="1593342"/>
            <a:ext cx="7920000" cy="4248000"/>
          </a:xfrm>
        </p:spPr>
        <p:txBody>
          <a:bodyPr/>
          <a:lstStyle>
            <a:lvl1pPr marL="0" indent="0">
              <a:buNone/>
              <a:defRPr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108000" indent="0">
              <a:buNone/>
              <a:defRPr/>
            </a:lvl2pPr>
            <a:lvl3pPr marL="108000" indent="0">
              <a:buNone/>
              <a:defRPr/>
            </a:lvl3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6420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596" y="296652"/>
            <a:ext cx="7920000" cy="900113"/>
          </a:xfrm>
        </p:spPr>
        <p:txBody>
          <a:bodyPr/>
          <a:lstStyle>
            <a:lvl1pPr>
              <a:defRPr sz="6000" b="0">
                <a:solidFill>
                  <a:schemeClr val="bg2">
                    <a:lumMod val="25000"/>
                  </a:schemeClr>
                </a:solidFill>
                <a:latin typeface="Cassandra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935596" y="1593342"/>
            <a:ext cx="7920000" cy="4428000"/>
          </a:xfrm>
        </p:spPr>
        <p:txBody>
          <a:bodyPr/>
          <a:lstStyle>
            <a:lvl1pPr marL="342000" indent="-342000">
              <a:buSzPct val="80000"/>
              <a:buFont typeface="Wingdings 2" pitchFamily="18" charset="2"/>
              <a:buChar char="·"/>
              <a:defRPr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741600" indent="-284400">
              <a:buSzPct val="80000"/>
              <a:buFont typeface="Wingdings" pitchFamily="2" charset="2"/>
              <a:buChar char="§"/>
              <a:defRPr>
                <a:solidFill>
                  <a:schemeClr val="bg2">
                    <a:lumMod val="25000"/>
                  </a:schemeClr>
                </a:solidFill>
                <a:latin typeface="+mj-lt"/>
              </a:defRPr>
            </a:lvl2pPr>
            <a:lvl3pPr marL="1144800" indent="-230400">
              <a:buSzPct val="80000"/>
              <a:buFont typeface="Arial" pitchFamily="34" charset="0"/>
              <a:buChar char="•"/>
              <a:defRPr>
                <a:solidFill>
                  <a:schemeClr val="bg2">
                    <a:lumMod val="25000"/>
                  </a:schemeClr>
                </a:solidFill>
                <a:latin typeface="+mj-lt"/>
              </a:defRPr>
            </a:lvl3pPr>
            <a:lvl4pPr>
              <a:buFont typeface="Wingdings 2" pitchFamily="18" charset="2"/>
              <a:buChar char="·"/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>
              <a:buFont typeface="Wingdings 2" pitchFamily="18" charset="2"/>
              <a:buChar char="·"/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1866657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596" y="296652"/>
            <a:ext cx="7920000" cy="900113"/>
          </a:xfrm>
        </p:spPr>
        <p:txBody>
          <a:bodyPr/>
          <a:lstStyle>
            <a:lvl1pPr>
              <a:defRPr sz="6000" b="0">
                <a:solidFill>
                  <a:schemeClr val="bg2">
                    <a:lumMod val="25000"/>
                  </a:schemeClr>
                </a:solidFill>
                <a:latin typeface="Cassandra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35596" y="1592796"/>
            <a:ext cx="3780000" cy="4428000"/>
          </a:xfrm>
        </p:spPr>
        <p:txBody>
          <a:bodyPr/>
          <a:lstStyle>
            <a:lvl1pPr>
              <a:defRPr sz="320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>
              <a:defRPr sz="2800">
                <a:solidFill>
                  <a:schemeClr val="bg2">
                    <a:lumMod val="25000"/>
                  </a:schemeClr>
                </a:solidFill>
                <a:latin typeface="+mj-lt"/>
              </a:defRPr>
            </a:lvl2pPr>
            <a:lvl3pPr>
              <a:defRPr sz="2400">
                <a:solidFill>
                  <a:schemeClr val="bg2">
                    <a:lumMod val="25000"/>
                  </a:schemeClr>
                </a:solidFill>
                <a:latin typeface="+mj-lt"/>
              </a:defRPr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76056" y="1592796"/>
            <a:ext cx="3780000" cy="4428000"/>
          </a:xfrm>
        </p:spPr>
        <p:txBody>
          <a:bodyPr/>
          <a:lstStyle>
            <a:lvl1pPr>
              <a:defRPr sz="320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>
              <a:defRPr sz="2800">
                <a:solidFill>
                  <a:schemeClr val="bg2">
                    <a:lumMod val="25000"/>
                  </a:schemeClr>
                </a:solidFill>
                <a:latin typeface="+mj-lt"/>
              </a:defRPr>
            </a:lvl2pPr>
            <a:lvl3pPr>
              <a:defRPr sz="2400">
                <a:solidFill>
                  <a:schemeClr val="bg2">
                    <a:lumMod val="25000"/>
                  </a:schemeClr>
                </a:solidFill>
                <a:latin typeface="+mj-lt"/>
              </a:defRPr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2113099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890006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8" cstate="print">
            <a:lum/>
          </a:blip>
          <a:srcRect/>
          <a:stretch>
            <a:fillRect t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971550" y="296863"/>
            <a:ext cx="7920038" cy="90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971550" y="1631950"/>
            <a:ext cx="7920038" cy="442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796" r:id="rId2"/>
    <p:sldLayoutId id="2147483797" r:id="rId3"/>
    <p:sldLayoutId id="2147483798" r:id="rId4"/>
    <p:sldLayoutId id="2147483799" r:id="rId5"/>
    <p:sldLayoutId id="2147483800" r:id="rId6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6000" kern="1200">
          <a:solidFill>
            <a:srgbClr val="4A452A"/>
          </a:solidFill>
          <a:latin typeface="Cassandra" pitchFamily="66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6000">
          <a:solidFill>
            <a:srgbClr val="4A452A"/>
          </a:solidFill>
          <a:latin typeface="Cassandra" pitchFamily="66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6000">
          <a:solidFill>
            <a:srgbClr val="4A452A"/>
          </a:solidFill>
          <a:latin typeface="Cassandra" pitchFamily="66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6000">
          <a:solidFill>
            <a:srgbClr val="4A452A"/>
          </a:solidFill>
          <a:latin typeface="Cassandra" pitchFamily="66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6000">
          <a:solidFill>
            <a:srgbClr val="4A452A"/>
          </a:solidFill>
          <a:latin typeface="Cassandra" pitchFamily="66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17375E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17375E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17375E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17375E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 2" pitchFamily="18" charset="2"/>
        <a:buChar char="·"/>
        <a:defRPr sz="3200" kern="1200">
          <a:solidFill>
            <a:srgbClr val="4A452A"/>
          </a:solidFill>
          <a:latin typeface="+mj-lt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800" kern="1200">
          <a:solidFill>
            <a:srgbClr val="4A452A"/>
          </a:solidFill>
          <a:latin typeface="+mj-lt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4A452A"/>
          </a:solidFill>
          <a:latin typeface="+mj-lt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17375E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17375E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10" Type="http://schemas.openxmlformats.org/officeDocument/2006/relationships/image" Target="../media/image38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0.png"/><Relationship Id="rId7" Type="http://schemas.openxmlformats.org/officeDocument/2006/relationships/image" Target="../media/image44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Relationship Id="rId9" Type="http://schemas.openxmlformats.org/officeDocument/2006/relationships/image" Target="../media/image5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87;&#1077;&#1076;&#1072;&#1075;&#1086;&#1075;&#1080;&#1095;&#1077;&#1089;&#1082;&#1080;&#1081;-&#1088;&#1077;&#1089;&#1091;&#1088;&#1089;.&#1088;&#1092;/id88371" TargetMode="External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nsportal.ru/ekaterina-petrovna-shukalovich" TargetMode="External"/><Relationship Id="rId4" Type="http://schemas.openxmlformats.org/officeDocument/2006/relationships/hyperlink" Target="NULL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oleObject" Target="../embeddings/oleObject2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image" Target="../media/image77.png"/><Relationship Id="rId7" Type="http://schemas.openxmlformats.org/officeDocument/2006/relationships/image" Target="../media/image8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eg"/><Relationship Id="rId11" Type="http://schemas.openxmlformats.org/officeDocument/2006/relationships/image" Target="../media/image85.png"/><Relationship Id="rId5" Type="http://schemas.openxmlformats.org/officeDocument/2006/relationships/image" Target="../media/image79.jpeg"/><Relationship Id="rId10" Type="http://schemas.openxmlformats.org/officeDocument/2006/relationships/image" Target="../media/image84.jpeg"/><Relationship Id="rId4" Type="http://schemas.openxmlformats.org/officeDocument/2006/relationships/image" Target="../media/image78.jpeg"/><Relationship Id="rId9" Type="http://schemas.openxmlformats.org/officeDocument/2006/relationships/image" Target="../media/image83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3" Type="http://schemas.openxmlformats.org/officeDocument/2006/relationships/image" Target="../media/image87.jpeg"/><Relationship Id="rId7" Type="http://schemas.openxmlformats.org/officeDocument/2006/relationships/image" Target="../media/image91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10" Type="http://schemas.openxmlformats.org/officeDocument/2006/relationships/image" Target="../media/image94.jpeg"/><Relationship Id="rId4" Type="http://schemas.openxmlformats.org/officeDocument/2006/relationships/image" Target="../media/image88.jpeg"/><Relationship Id="rId9" Type="http://schemas.openxmlformats.org/officeDocument/2006/relationships/image" Target="../media/image9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7" Type="http://schemas.openxmlformats.org/officeDocument/2006/relationships/image" Target="../media/image100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jpeg"/><Relationship Id="rId3" Type="http://schemas.openxmlformats.org/officeDocument/2006/relationships/image" Target="../media/image102.jpeg"/><Relationship Id="rId7" Type="http://schemas.openxmlformats.org/officeDocument/2006/relationships/image" Target="../media/image106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jpeg"/><Relationship Id="rId5" Type="http://schemas.openxmlformats.org/officeDocument/2006/relationships/image" Target="../media/image104.jpeg"/><Relationship Id="rId4" Type="http://schemas.openxmlformats.org/officeDocument/2006/relationships/image" Target="../media/image103.jpeg"/><Relationship Id="rId9" Type="http://schemas.openxmlformats.org/officeDocument/2006/relationships/image" Target="../media/image10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jpeg"/><Relationship Id="rId3" Type="http://schemas.openxmlformats.org/officeDocument/2006/relationships/image" Target="../media/image115.jpeg"/><Relationship Id="rId7" Type="http://schemas.openxmlformats.org/officeDocument/2006/relationships/image" Target="../media/image119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8.jpeg"/><Relationship Id="rId5" Type="http://schemas.openxmlformats.org/officeDocument/2006/relationships/image" Target="../media/image117.png"/><Relationship Id="rId10" Type="http://schemas.openxmlformats.org/officeDocument/2006/relationships/image" Target="../media/image122.jpeg"/><Relationship Id="rId4" Type="http://schemas.openxmlformats.org/officeDocument/2006/relationships/image" Target="../media/image116.jpeg"/><Relationship Id="rId9" Type="http://schemas.openxmlformats.org/officeDocument/2006/relationships/image" Target="../media/image121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jpeg"/><Relationship Id="rId3" Type="http://schemas.openxmlformats.org/officeDocument/2006/relationships/hyperlink" Target="https://multiurok.ru/files/tekhnologicheskaia-karta-uroka-literatury-po-skazk.htm" TargetMode="External"/><Relationship Id="rId7" Type="http://schemas.openxmlformats.org/officeDocument/2006/relationships/image" Target="../media/image123.jpeg"/><Relationship Id="rId2" Type="http://schemas.openxmlformats.org/officeDocument/2006/relationships/hyperlink" Target="https://zhurnalpedagog.ru/servisy/obmen_opytom/skachat_fail?url=zhurnalpedagog.ru&amp;imya_faila=223.doc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ushinskij.ru/" TargetMode="External"/><Relationship Id="rId5" Type="http://schemas.openxmlformats.org/officeDocument/2006/relationships/hyperlink" Target="https://bukva.cjm/ru/konkurs/4418.pdf" TargetMode="External"/><Relationship Id="rId4" Type="http://schemas.openxmlformats.org/officeDocument/2006/relationships/hyperlink" Target="http://www.berd-school.ru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7" Type="http://schemas.openxmlformats.org/officeDocument/2006/relationships/image" Target="../media/image130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png"/><Relationship Id="rId5" Type="http://schemas.openxmlformats.org/officeDocument/2006/relationships/image" Target="../media/image128.jpeg"/><Relationship Id="rId4" Type="http://schemas.openxmlformats.org/officeDocument/2006/relationships/image" Target="../media/image12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3.xml"/><Relationship Id="rId1" Type="http://schemas.openxmlformats.org/officeDocument/2006/relationships/video" Target="file:///C:\Users\User\Desktop\&#8470;1-013%20&#1055;&#1088;&#1077;&#1079;&#1077;&#1085;&#1090;&#1072;&#1094;&#1080;&#1103;%20&#1064;&#1091;&#1082;&#1072;&#1083;&#1086;&#1074;&#1080;&#1095;%20&#1045;.&#1055;.%20&#1052;&#1040;&#1054;&#1059;%20&#1057;&#1054;&#1064;%20&#1089;.&#1041;&#1077;&#1088;&#1076;&#1102;&#1078;&#1100;&#1077;\&#1085;&#1072;&#1089;&#1090;&#1072;&#1074;&#1085;&#1080;&#1082;.mp4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 txBox="1">
            <a:spLocks/>
          </p:cNvSpPr>
          <p:nvPr/>
        </p:nvSpPr>
        <p:spPr>
          <a:xfrm>
            <a:off x="428596" y="0"/>
            <a:ext cx="8286808" cy="2143116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4A452A"/>
              </a:solidFill>
              <a:effectLst/>
              <a:uLnTx/>
              <a:uFillTx/>
              <a:latin typeface="+mj-lt"/>
              <a:ea typeface="+mn-ea"/>
              <a:cs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500034" y="428604"/>
            <a:ext cx="8355562" cy="4429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ssandra" pitchFamily="66" charset="0"/>
                <a:ea typeface="Arial Unicode MS" pitchFamily="34" charset="-128"/>
                <a:cs typeface="Arial" pitchFamily="34" charset="0"/>
              </a:rPr>
              <a:t>«Сопровождение профессионального развития молодых педагогов»</a:t>
            </a:r>
            <a: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ssandra" pitchFamily="66" charset="0"/>
                <a:ea typeface="Arial Unicode MS" pitchFamily="34" charset="-128"/>
                <a:cs typeface="Arial" pitchFamily="34" charset="0"/>
              </a:rPr>
              <a:t/>
            </a:r>
            <a:b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ssandra" pitchFamily="66" charset="0"/>
                <a:ea typeface="Arial Unicode MS" pitchFamily="34" charset="-128"/>
                <a:cs typeface="Arial" pitchFamily="34" charset="0"/>
              </a:rPr>
            </a:br>
            <a:endParaRPr kumimoji="0" lang="ru-RU" sz="80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Cassandra" pitchFamily="66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14744" y="3929066"/>
            <a:ext cx="54292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2000" b="1" dirty="0" smtClean="0">
                <a:solidFill>
                  <a:prstClr val="black"/>
                </a:solidFill>
              </a:rPr>
              <a:t>учитель русского языка и литературы </a:t>
            </a:r>
            <a:br>
              <a:rPr lang="ru-RU" sz="2000" b="1" dirty="0" smtClean="0">
                <a:solidFill>
                  <a:prstClr val="black"/>
                </a:solidFill>
              </a:rPr>
            </a:br>
            <a:r>
              <a:rPr lang="ru-RU" sz="2000" b="1" dirty="0" smtClean="0">
                <a:solidFill>
                  <a:prstClr val="black"/>
                </a:solidFill>
              </a:rPr>
              <a:t>МАОУ «СОШ с.Бердюжье </a:t>
            </a:r>
            <a:r>
              <a:rPr lang="ru-RU" sz="2000" b="1" dirty="0" smtClean="0">
                <a:solidFill>
                  <a:prstClr val="black"/>
                </a:solidFill>
              </a:rPr>
              <a:t/>
            </a:r>
            <a:br>
              <a:rPr lang="ru-RU" sz="2000" b="1" dirty="0" smtClean="0">
                <a:solidFill>
                  <a:prstClr val="black"/>
                </a:solidFill>
              </a:rPr>
            </a:br>
            <a:r>
              <a:rPr lang="ru-RU" sz="2000" b="1" dirty="0" err="1" smtClean="0">
                <a:solidFill>
                  <a:prstClr val="black"/>
                </a:solidFill>
              </a:rPr>
              <a:t>Шукалович</a:t>
            </a:r>
            <a:r>
              <a:rPr lang="ru-RU" sz="2000" b="1" dirty="0" smtClean="0">
                <a:solidFill>
                  <a:prstClr val="black"/>
                </a:solidFill>
              </a:rPr>
              <a:t> </a:t>
            </a:r>
            <a:r>
              <a:rPr lang="ru-RU" sz="2000" b="1" dirty="0" smtClean="0">
                <a:solidFill>
                  <a:prstClr val="black"/>
                </a:solidFill>
              </a:rPr>
              <a:t>Е.П</a:t>
            </a:r>
            <a:r>
              <a:rPr lang="ru-RU" sz="2000" b="1" dirty="0" smtClean="0">
                <a:solidFill>
                  <a:prstClr val="black"/>
                </a:solidFill>
              </a:rPr>
              <a:t>.</a:t>
            </a:r>
            <a:endParaRPr lang="ru-RU" sz="2000" b="1" dirty="0" smtClean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15140" y="6198990"/>
            <a:ext cx="9286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prstClr val="black"/>
                </a:solidFill>
              </a:rPr>
              <a:t>2021г.</a:t>
            </a:r>
            <a:endParaRPr lang="ru-RU" b="1" dirty="0">
              <a:solidFill>
                <a:prstClr val="black"/>
              </a:solidFill>
            </a:endParaRPr>
          </a:p>
        </p:txBody>
      </p:sp>
      <p:pic>
        <p:nvPicPr>
          <p:cNvPr id="10" name="Picture 2" descr="&amp;Pcy;&amp;ocy;&amp;dcy;&amp;rcy;&amp;ocy;&amp;bcy;&amp;ncy;&amp;ocy;&amp;scy;&amp;tcy;&amp;icy; - &amp;Ncy;&amp;ocy;&amp;vcy;&amp;ocy;&amp;scy;&amp;tcy;&amp;icy; - &amp;YAcy;&amp;rcy;&amp;ocy;&amp;scy;&amp;lcy;&amp;acy;&amp;vcy;&amp;lcy;&amp;softcy;: &amp;ncy;&amp;ocy;&amp;vcy;&amp;ocy;&amp;scy;&amp;tcy;&amp;icy;, &amp;pcy;&amp;ocy;&amp;gcy;&amp;ocy;&amp;dcy;&amp;acy;, &amp;rcy;&amp;acy;&amp;bcy;&amp;ocy;&amp;tcy;&amp;acy; &amp;vcy; &amp;YAcy;&amp;rcy;&amp;ocy;&amp;scy;&amp;lcy;&amp;acy;&amp;vcy;&amp;lcy;&amp;iecy;, &amp;acy;&amp;vcy;&amp;tcy;&amp;ocy;&amp;mcy;&amp;ocy;&amp;bcy;&amp;icy;&amp;lcy;&amp;icy;, &amp;ncy;&amp;iecy;&amp;dcy;&amp;vcy;&amp;icy;&amp;zhcy;&amp;icy;&amp;mcy;&amp;ocy;&amp;scy;&amp;tcy;&amp;softcy;, &amp;zcy;&amp;ncy;&amp;acy;&amp;kcy;&amp;ocy;&amp;mcy;&amp;scy;&amp;tcy;&amp;vcy;&amp;acy;, &amp;YAcy;&amp;rcy;&amp;ocy;&amp;scy;&amp;lcy;&amp;acy;&amp;vcy;&amp;scy;&amp;kcy;&amp;icy;&amp;iecy; &amp;fcy;&amp;ocy;&amp;rcy;&amp;ucy;&amp;m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665548" cy="13572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Конкурсы 2020-2021\2018-2019\грамоты 2017-18\Шукалович конф. Ишим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143240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Содержимое 3" descr="D:\Конкурсы 2020-2021\2018-2019\грамоты 2017-18\мега талант\301520_svid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142852"/>
            <a:ext cx="3286148" cy="250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D:\урфо 2020\доп\IMG_397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0"/>
            <a:ext cx="2571736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Конкурсы 2020-2021\2018-2019\Свид-во участника  Шаг в буд. 2018 Шукалович Е.П.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2428868"/>
            <a:ext cx="2928958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Конкурсы 2020-2021\2019-2020\благ. письмо Ишим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14678" y="2571744"/>
            <a:ext cx="278608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AppData\Local\Temp\Temp1_Все наградные.zip\11592\155852854\Свидетельство о подготовке победителей konkurs-start.ru №155852854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72198" y="3143224"/>
            <a:ext cx="271464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урфо 2020\доп\IMG_3973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690896" y="4405656"/>
            <a:ext cx="197573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0" y="214290"/>
            <a:ext cx="9144000" cy="285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За организацию и проведение мероприятий</a:t>
            </a:r>
            <a:r>
              <a:rPr kumimoji="0" lang="ru-RU" sz="2400" b="1" i="1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(2017-2020 г.г.)</a:t>
            </a:r>
            <a:r>
              <a:rPr kumimoji="0" lang="ru-RU" sz="2800" b="1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1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" name="Picture 2" descr="D:\Конкурсы 2020-2021\2018-2019\викторина к 9 мая\Документ СОРГВМАЙ19-2135_05 (Znanio.ru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0042"/>
            <a:ext cx="2428892" cy="34357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D:\Конкурсы 2020-2021\2018-2019\грамоты 2017-18\благ. Шук. Е.П. РМ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357166"/>
            <a:ext cx="2286016" cy="33575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D:\Конкурсы 2020-2021\2018-2019\грамоты 2017-18\Благодарность координатору за активную помощь konkurs-start.ru №1159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57166"/>
            <a:ext cx="2214578" cy="32773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D:\Конкурсы 2020-2021\2018-2019\Благодарность координатору за активную помощь olimpiadia.ru №19052361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6578" y="357166"/>
            <a:ext cx="2357422" cy="3286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Содержимое 7" descr="D:\Конкурсы 2020-2021\2018-2019\грамоты 2017-18\мега талант\301520_thanks.jpg"/>
          <p:cNvPicPr>
            <a:picLocks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643314"/>
            <a:ext cx="2786050" cy="192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Содержимое 11" descr="D:\Конкурсы 2020-2021\2018-2019\грамоты 2017-18\Звезда спасения Шукалович.jpg"/>
          <p:cNvPicPr>
            <a:picLocks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5984" y="3643314"/>
            <a:ext cx="2428860" cy="32146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 descr="D:\Конкурсы 2020-2021\2018-2019\Шукалович Екатерина Петровна - благодарность организатору.pn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43438" y="3643314"/>
            <a:ext cx="2310887" cy="32146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 descr="D:\Конкурсы 2020-2021\2018-2019\Свидетельство о подготовке победителей olimpiadia.ru №166459838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35238" y="3590014"/>
            <a:ext cx="2308762" cy="32679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 descr="D:\Конкурсы 2020-2021\2018-2019\грамоты 2017-18\1726632-hires_mw_r_2017-letter-org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357826"/>
            <a:ext cx="2285984" cy="1500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0" y="214290"/>
            <a:ext cx="8856241" cy="428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Участие в онлайн – мероприятиях (2017-2020 г.г.)</a:t>
            </a:r>
            <a:r>
              <a:rPr kumimoji="0" lang="ru-RU" sz="2800" b="1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1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" name="Содержимое 3" descr="D:\Конкурсы 2020-2021\2019-2020\2b110bbab59ff7fe61912c9a2720ebfd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571480"/>
            <a:ext cx="3286148" cy="2143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D:\Конкурсы 2020-2021\2019-2020\21ef8d51b33670596a34b32756739e01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571480"/>
            <a:ext cx="3286148" cy="2143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D:\Конкурсы 2020-2021\2019-2020\ebd624b3f2d756f91f40bfead1d316cc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143116"/>
            <a:ext cx="3286148" cy="2286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D:\Конкурсы 2020-2021\грамоты 2020-2021\серт.умная метод. 2020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4429132"/>
            <a:ext cx="3357586" cy="2286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7620" y="2857496"/>
            <a:ext cx="2422733" cy="34272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D:\Конкурсы 2020-2021\2019-2020\80e392b4d03138180920fe8bfa0017ae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9388" y="2857496"/>
            <a:ext cx="2357454" cy="34290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2" descr="&amp;Pcy;&amp;ocy;&amp;dcy;&amp;rcy;&amp;ocy;&amp;bcy;&amp;ncy;&amp;ocy;&amp;scy;&amp;tcy;&amp;icy; - &amp;Ncy;&amp;ocy;&amp;vcy;&amp;ocy;&amp;scy;&amp;tcy;&amp;icy; - &amp;YAcy;&amp;rcy;&amp;ocy;&amp;scy;&amp;lcy;&amp;acy;&amp;vcy;&amp;lcy;&amp;softcy;: &amp;ncy;&amp;ocy;&amp;vcy;&amp;ocy;&amp;scy;&amp;tcy;&amp;icy;, &amp;pcy;&amp;ocy;&amp;gcy;&amp;ocy;&amp;dcy;&amp;acy;, &amp;rcy;&amp;acy;&amp;bcy;&amp;ocy;&amp;tcy;&amp;acy; &amp;vcy; &amp;YAcy;&amp;rcy;&amp;ocy;&amp;scy;&amp;lcy;&amp;acy;&amp;vcy;&amp;lcy;&amp;iecy;, &amp;acy;&amp;vcy;&amp;tcy;&amp;ocy;&amp;mcy;&amp;ocy;&amp;bcy;&amp;icy;&amp;lcy;&amp;icy;, &amp;ncy;&amp;iecy;&amp;dcy;&amp;vcy;&amp;icy;&amp;zhcy;&amp;icy;&amp;mcy;&amp;ocy;&amp;scy;&amp;tcy;&amp;softcy;, &amp;zcy;&amp;ncy;&amp;acy;&amp;kcy;&amp;ocy;&amp;mcy;&amp;scy;&amp;tcy;&amp;vcy;&amp;acy;, &amp;YAcy;&amp;rcy;&amp;ocy;&amp;scy;&amp;lcy;&amp;acy;&amp;vcy;&amp;scy;&amp;kcy;&amp;icy;&amp;iecy; &amp;fcy;&amp;ocy;&amp;rcy;&amp;ucy;&amp;mcy;&amp;ycy;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500042"/>
            <a:ext cx="1665548" cy="13572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285852" y="214290"/>
            <a:ext cx="7858148" cy="357190"/>
          </a:xfrm>
        </p:spPr>
        <p:txBody>
          <a:bodyPr/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Участие в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вебинарах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(2017-2020 г.г.)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D:\Конкурсы 2020-2021\2018-2019\fef78d7c9fc45d9d8de2316074e7634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728"/>
            <a:ext cx="2374293" cy="33615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D:\Конкурсы 2020-2021\2018-2019\1548128343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500042"/>
            <a:ext cx="2286015" cy="3143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D:\Конкурсы 2020-2021\2019-2020\619c3825257fd4feefaba0f0361e01a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500042"/>
            <a:ext cx="2286016" cy="3143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D:\Конкурсы 2020-2021\2019-2020\fa55e20814242307c9df6e122e03088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702" y="357166"/>
            <a:ext cx="2500298" cy="3571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D:\Конкурсы 2020-2021\2019-2020\456d2d267f1442314be205e8beec053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571876"/>
            <a:ext cx="2428860" cy="32861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 rot="21005580">
            <a:off x="1899770" y="4138374"/>
            <a:ext cx="3381378" cy="2446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Рисунок 10" descr="D:\Конкурсы 2020-2021\2018-2019\грамоты 2017-18\мега талант\73228f40f6c750485bdb9a690f8c30d4 (1)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1058681">
            <a:off x="4033875" y="3174022"/>
            <a:ext cx="3323910" cy="25101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 descr="D:\урфо 2020\доп\IMG_3975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4639093">
            <a:off x="6459439" y="4058746"/>
            <a:ext cx="2027977" cy="29683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0" y="142851"/>
            <a:ext cx="8643967" cy="714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Участие в семинарах (2017-2020 г.г.)</a:t>
            </a:r>
            <a:r>
              <a:rPr kumimoji="0" lang="ru-RU" sz="2800" b="1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1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" name="Рисунок 4" descr="D:\Конкурсы 2020-2021\2018-2019\грамоты 2017-18\серт. январь 201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714356"/>
            <a:ext cx="2928958" cy="41434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D:\Конкурсы 2020-2021\2019-2020\серт Шукалович ФГОС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642918"/>
            <a:ext cx="2857520" cy="42148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D:\Конкурсы 2020-2021\2018-2019\Сертификат участника семинара Шаг в буд. Шукалович Е.П.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0"/>
            <a:ext cx="2643206" cy="35004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D:\Конкурсы 2020-2021\2019-2020\Сертификат Тюмень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3143248"/>
            <a:ext cx="2643206" cy="35220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D:\урфо 2020\доп\IMG_398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1857368" y="3929054"/>
            <a:ext cx="2571744" cy="3286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429132"/>
            <a:ext cx="450056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Шукалович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Екатерина Петровна,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учитель русского языка и литературы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педагогический </a:t>
            </a:r>
            <a:b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стаж – 29 лет</a:t>
            </a:r>
            <a:endParaRPr lang="ru-RU" sz="14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D:\Конкурсы 2020-2021\грамоты 2020-2021\Конкурс Две звезды МАОУ СОШ с.Бердюжье\Шукалович Екатерина Петровна МАОУ СОШ с. Бердюжь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157" y="687146"/>
            <a:ext cx="3389873" cy="37456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857620" y="2950189"/>
            <a:ext cx="528638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6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https://педагогический-ресурс.рф/id88371</a:t>
            </a:r>
            <a:endParaRPr lang="ru-RU" sz="1600" u="sng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4" invalidUrl="http:///"/>
              </a:rPr>
              <a:t>http://</a:t>
            </a:r>
            <a:r>
              <a:rPr lang="ru-RU" sz="16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учительский сайт//</a:t>
            </a:r>
            <a:r>
              <a:rPr lang="ru-RU" sz="1600" u="sng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Шукалович</a:t>
            </a:r>
            <a:r>
              <a:rPr lang="ru-RU" sz="16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Екатерина Петровна №АА-168767 </a:t>
            </a:r>
          </a:p>
          <a:p>
            <a:r>
              <a:rPr lang="ru-RU" sz="16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4" invalidUrl="http:///"/>
              </a:rPr>
              <a:t>http://</a:t>
            </a:r>
            <a:r>
              <a:rPr lang="ru-RU" sz="16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multiurok.ru/epsch/№MUS141722 </a:t>
            </a:r>
          </a:p>
          <a:p>
            <a:r>
              <a:rPr lang="ru-RU" sz="16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http://nsportal.ru/ekaterina-petrovna-shukalovich</a:t>
            </a:r>
            <a:r>
              <a:rPr lang="ru-RU" sz="16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1600" u="sng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071934" y="1142984"/>
            <a:ext cx="3786214" cy="2139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bIns="0" anchor="ctr">
            <a:spAutoFit/>
          </a:bodyPr>
          <a:lstStyle/>
          <a:p>
            <a:pPr algn="ctr" eaLnBrk="0" hangingPunct="0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общеобразовательное учреждение </a:t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«Средняя общеобразовательная школа с. Бердюжье»,</a:t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Тюменская область</a:t>
            </a:r>
          </a:p>
          <a:p>
            <a:pPr algn="ctr" eaLnBrk="0" hangingPunct="0"/>
            <a:endParaRPr lang="ru-RU" sz="1400" b="1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endParaRPr lang="ru-RU" sz="1400" b="1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Первый Межрегиональный смотр-конкурс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«Лучшие педагоги Уральского Федерального округа - 2020»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3720" y="0"/>
            <a:ext cx="8400280" cy="5939326"/>
          </a:xfrm>
        </p:spPr>
      </p:pic>
    </p:spTree>
    <p:extLst>
      <p:ext uri="{BB962C8B-B14F-4D97-AF65-F5344CB8AC3E}">
        <p14:creationId xmlns:p14="http://schemas.microsoft.com/office/powerpoint/2010/main" xmlns="" val="330963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3000364" y="1"/>
            <a:ext cx="5855232" cy="714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Мой любимый кабинет русского языка и литературы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rgbClr val="6633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00364" cy="22502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928670"/>
            <a:ext cx="3071834" cy="23038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66" y="1285860"/>
            <a:ext cx="3071834" cy="23038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410020"/>
            <a:ext cx="2214546" cy="29477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28794" y="3571876"/>
            <a:ext cx="3324411" cy="2500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 descr="C:\Users\User\Desktop\IMG_396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3504" y="3874952"/>
            <a:ext cx="2131622" cy="29830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2" descr="&amp;Pcy;&amp;ocy;&amp;dcy;&amp;rcy;&amp;ocy;&amp;bcy;&amp;ncy;&amp;ocy;&amp;scy;&amp;tcy;&amp;icy; - &amp;Ncy;&amp;ocy;&amp;vcy;&amp;ocy;&amp;scy;&amp;tcy;&amp;icy; - &amp;YAcy;&amp;rcy;&amp;ocy;&amp;scy;&amp;lcy;&amp;acy;&amp;vcy;&amp;lcy;&amp;softcy;: &amp;ncy;&amp;ocy;&amp;vcy;&amp;ocy;&amp;scy;&amp;tcy;&amp;icy;, &amp;pcy;&amp;ocy;&amp;gcy;&amp;ocy;&amp;dcy;&amp;acy;, &amp;rcy;&amp;acy;&amp;bcy;&amp;ocy;&amp;tcy;&amp;acy; &amp;vcy; &amp;YAcy;&amp;rcy;&amp;ocy;&amp;scy;&amp;lcy;&amp;acy;&amp;vcy;&amp;lcy;&amp;iecy;, &amp;acy;&amp;vcy;&amp;tcy;&amp;ocy;&amp;mcy;&amp;ocy;&amp;bcy;&amp;icy;&amp;lcy;&amp;icy;, &amp;ncy;&amp;iecy;&amp;dcy;&amp;vcy;&amp;icy;&amp;zhcy;&amp;icy;&amp;mcy;&amp;ocy;&amp;scy;&amp;tcy;&amp;softcy;, &amp;zcy;&amp;ncy;&amp;acy;&amp;kcy;&amp;ocy;&amp;mcy;&amp;scy;&amp;tcy;&amp;vcy;&amp;acy;, &amp;YAcy;&amp;rcy;&amp;ocy;&amp;scy;&amp;lcy;&amp;acy;&amp;vcy;&amp;scy;&amp;kcy;&amp;icy;&amp;iecy; &amp;fcy;&amp;ocy;&amp;rcy;&amp;ucy;&amp;mcy;&amp;ycy;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478452" y="5500702"/>
            <a:ext cx="1665548" cy="13572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0"/>
            <a:ext cx="307183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Современные технологии обучения в моей практике</a:t>
            </a:r>
          </a:p>
          <a:p>
            <a:pPr algn="ctr"/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142844" y="1708610"/>
            <a:ext cx="30718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b="1" i="1" u="sng" dirty="0" smtClean="0"/>
              <a:t>в учебном процессе: </a:t>
            </a:r>
            <a:endParaRPr lang="ru-RU" sz="2000" dirty="0" smtClean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214290"/>
            <a:ext cx="2571768" cy="1928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D:\9а класс\Исторический парк Тюмень 2019 9а кл\IMG-6f30b58f829d0a1ea53ee1c02526946e-V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2500306"/>
            <a:ext cx="2500330" cy="1857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D:\Конкурсы 2020-2021\грамоты 2020-2021\Конкурс Две звезды МАОУ СОШ с.Бердюжье\Шукалович Е.П. МАОУ СОШ с.Бердюжье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4643446"/>
            <a:ext cx="2643174" cy="1928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4643446"/>
            <a:ext cx="2893238" cy="1928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Овальная выноска 9"/>
          <p:cNvSpPr/>
          <p:nvPr/>
        </p:nvSpPr>
        <p:spPr>
          <a:xfrm rot="20905300">
            <a:off x="17792" y="2159191"/>
            <a:ext cx="3202913" cy="1926064"/>
          </a:xfrm>
          <a:prstGeom prst="wedgeEllipse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Технология учебной дискуссии, учебной деловой игры</a:t>
            </a:r>
            <a:endParaRPr lang="ru-RU" dirty="0"/>
          </a:p>
        </p:txBody>
      </p:sp>
      <p:sp>
        <p:nvSpPr>
          <p:cNvPr id="11" name="Овальная выноска 10"/>
          <p:cNvSpPr/>
          <p:nvPr/>
        </p:nvSpPr>
        <p:spPr>
          <a:xfrm rot="782891">
            <a:off x="3254589" y="2478598"/>
            <a:ext cx="3198896" cy="1985062"/>
          </a:xfrm>
          <a:prstGeom prst="wedgeEllipse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Технология индивидуализации и дифференциации обучения </a:t>
            </a:r>
            <a:endParaRPr lang="ru-RU" dirty="0"/>
          </a:p>
        </p:txBody>
      </p:sp>
      <p:sp>
        <p:nvSpPr>
          <p:cNvPr id="12" name="Овальная выноска 11"/>
          <p:cNvSpPr/>
          <p:nvPr/>
        </p:nvSpPr>
        <p:spPr>
          <a:xfrm rot="20736532">
            <a:off x="482418" y="4236295"/>
            <a:ext cx="3299548" cy="1999397"/>
          </a:xfrm>
          <a:prstGeom prst="wedgeEllipse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Технология театрализации</a:t>
            </a:r>
            <a:endParaRPr lang="ru-RU" dirty="0"/>
          </a:p>
        </p:txBody>
      </p:sp>
      <p:sp>
        <p:nvSpPr>
          <p:cNvPr id="13" name="Овальная выноска 12"/>
          <p:cNvSpPr/>
          <p:nvPr/>
        </p:nvSpPr>
        <p:spPr>
          <a:xfrm rot="1138178">
            <a:off x="5915584" y="296251"/>
            <a:ext cx="3010217" cy="1845404"/>
          </a:xfrm>
          <a:prstGeom prst="wedgeEllipse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Технология критического мышления</a:t>
            </a:r>
            <a:endParaRPr lang="ru-RU" dirty="0"/>
          </a:p>
        </p:txBody>
      </p:sp>
      <p:sp>
        <p:nvSpPr>
          <p:cNvPr id="14" name="Freeform 9"/>
          <p:cNvSpPr>
            <a:spLocks/>
          </p:cNvSpPr>
          <p:nvPr/>
        </p:nvSpPr>
        <p:spPr bwMode="gray">
          <a:xfrm rot="9277874" flipH="1">
            <a:off x="2936998" y="1776698"/>
            <a:ext cx="903287" cy="1241421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5" name="Freeform 9"/>
          <p:cNvSpPr>
            <a:spLocks/>
          </p:cNvSpPr>
          <p:nvPr/>
        </p:nvSpPr>
        <p:spPr bwMode="gray">
          <a:xfrm flipH="1">
            <a:off x="0" y="3714752"/>
            <a:ext cx="903287" cy="1241421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6" name="Freeform 9"/>
          <p:cNvSpPr>
            <a:spLocks/>
          </p:cNvSpPr>
          <p:nvPr/>
        </p:nvSpPr>
        <p:spPr bwMode="gray">
          <a:xfrm rot="19285853" flipH="1">
            <a:off x="5574843" y="1789227"/>
            <a:ext cx="903287" cy="1241421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7" name="Freeform 9"/>
          <p:cNvSpPr>
            <a:spLocks/>
          </p:cNvSpPr>
          <p:nvPr/>
        </p:nvSpPr>
        <p:spPr bwMode="gray">
          <a:xfrm rot="17085967" flipH="1">
            <a:off x="3192606" y="5260608"/>
            <a:ext cx="903287" cy="1241421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0"/>
            <a:ext cx="8643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Современные технологии обучения в моей практике</a:t>
            </a:r>
          </a:p>
        </p:txBody>
      </p:sp>
      <p:sp>
        <p:nvSpPr>
          <p:cNvPr id="5" name="Oval 30"/>
          <p:cNvSpPr>
            <a:spLocks noChangeArrowheads="1"/>
          </p:cNvSpPr>
          <p:nvPr/>
        </p:nvSpPr>
        <p:spPr bwMode="gray">
          <a:xfrm>
            <a:off x="285720" y="857232"/>
            <a:ext cx="2567684" cy="1785950"/>
          </a:xfrm>
          <a:prstGeom prst="ellipse">
            <a:avLst/>
          </a:prstGeom>
          <a:solidFill>
            <a:schemeClr val="accent6"/>
          </a:solidFill>
          <a:ln w="9525" algn="ctr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none" anchor="ctr"/>
          <a:lstStyle/>
          <a:p>
            <a:r>
              <a:rPr lang="ru-RU" sz="2400" b="1" dirty="0" smtClean="0"/>
              <a:t>Диалоговые</a:t>
            </a:r>
          </a:p>
          <a:p>
            <a:r>
              <a:rPr lang="ru-RU" sz="2400" b="1" dirty="0" smtClean="0"/>
              <a:t> технологии</a:t>
            </a:r>
            <a:endParaRPr lang="ru-RU" sz="2400" dirty="0" smtClean="0"/>
          </a:p>
        </p:txBody>
      </p:sp>
      <p:sp>
        <p:nvSpPr>
          <p:cNvPr id="6" name="Стрелка вниз 5"/>
          <p:cNvSpPr/>
          <p:nvPr/>
        </p:nvSpPr>
        <p:spPr>
          <a:xfrm>
            <a:off x="2786050" y="714356"/>
            <a:ext cx="3143272" cy="1571636"/>
          </a:xfrm>
          <a:prstGeom prst="downArrow">
            <a:avLst>
              <a:gd name="adj1" fmla="val 50000"/>
              <a:gd name="adj2" fmla="val 49574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ru-RU" b="1" i="1" dirty="0" smtClean="0">
              <a:solidFill>
                <a:schemeClr val="tx1"/>
              </a:solidFill>
            </a:endParaRPr>
          </a:p>
          <a:p>
            <a:pPr algn="ctr">
              <a:buNone/>
            </a:pPr>
            <a:endParaRPr lang="ru-RU" b="1" i="1" dirty="0" smtClean="0">
              <a:solidFill>
                <a:schemeClr val="tx1"/>
              </a:solidFill>
            </a:endParaRPr>
          </a:p>
          <a:p>
            <a:pPr algn="ctr">
              <a:buNone/>
            </a:pPr>
            <a:endParaRPr lang="ru-RU" b="1" i="1" dirty="0" smtClean="0">
              <a:solidFill>
                <a:schemeClr val="tx1"/>
              </a:solidFill>
            </a:endParaRPr>
          </a:p>
          <a:p>
            <a:pPr algn="ctr">
              <a:buNone/>
            </a:pPr>
            <a:endParaRPr lang="ru-RU" sz="2400" b="1" i="1" dirty="0" smtClean="0">
              <a:solidFill>
                <a:schemeClr val="tx1"/>
              </a:solidFill>
            </a:endParaRPr>
          </a:p>
          <a:p>
            <a:pPr algn="ctr">
              <a:buNone/>
            </a:pPr>
            <a:endParaRPr lang="ru-RU" sz="2400" b="1" i="1" dirty="0" smtClean="0">
              <a:solidFill>
                <a:schemeClr val="tx1"/>
              </a:solidFill>
            </a:endParaRPr>
          </a:p>
          <a:p>
            <a:pPr algn="ctr">
              <a:buNone/>
            </a:pPr>
            <a:endParaRPr lang="ru-RU" sz="2400" b="1" i="1" dirty="0" smtClean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92185" y="2143116"/>
            <a:ext cx="32085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i="1" dirty="0" smtClean="0"/>
              <a:t>в воспитательной работе:</a:t>
            </a:r>
            <a:r>
              <a:rPr lang="ru-RU" sz="2400" dirty="0" smtClean="0"/>
              <a:t> </a:t>
            </a:r>
          </a:p>
        </p:txBody>
      </p:sp>
      <p:sp>
        <p:nvSpPr>
          <p:cNvPr id="8" name="Oval 24"/>
          <p:cNvSpPr>
            <a:spLocks noChangeArrowheads="1"/>
          </p:cNvSpPr>
          <p:nvPr/>
        </p:nvSpPr>
        <p:spPr bwMode="gray">
          <a:xfrm>
            <a:off x="1071538" y="2714620"/>
            <a:ext cx="2357454" cy="1878681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9525" algn="ctr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none" anchor="ctr"/>
          <a:lstStyle/>
          <a:p>
            <a:pPr algn="ctr"/>
            <a:r>
              <a:rPr lang="ru-RU" sz="2000" b="1" dirty="0" smtClean="0"/>
              <a:t>Шоу – </a:t>
            </a:r>
          </a:p>
          <a:p>
            <a:pPr algn="ctr"/>
            <a:r>
              <a:rPr lang="ru-RU" sz="2000" b="1" dirty="0" smtClean="0"/>
              <a:t>технологии</a:t>
            </a:r>
            <a:endParaRPr lang="ru-RU" sz="2000" dirty="0" smtClean="0"/>
          </a:p>
        </p:txBody>
      </p:sp>
      <p:sp>
        <p:nvSpPr>
          <p:cNvPr id="9" name="Oval 16"/>
          <p:cNvSpPr>
            <a:spLocks noChangeArrowheads="1"/>
          </p:cNvSpPr>
          <p:nvPr/>
        </p:nvSpPr>
        <p:spPr bwMode="gray">
          <a:xfrm>
            <a:off x="3428992" y="2928934"/>
            <a:ext cx="2448272" cy="1809046"/>
          </a:xfrm>
          <a:prstGeom prst="ellipse">
            <a:avLst/>
          </a:prstGeom>
          <a:gradFill rotWithShape="1">
            <a:gsLst>
              <a:gs pos="0">
                <a:srgbClr val="D6B19C"/>
              </a:gs>
              <a:gs pos="30000">
                <a:srgbClr val="D49E6C"/>
              </a:gs>
              <a:gs pos="70000">
                <a:srgbClr val="A65528"/>
              </a:gs>
              <a:gs pos="100000">
                <a:srgbClr val="663012"/>
              </a:gs>
            </a:gsLst>
            <a:lin ang="2700000" scaled="0"/>
          </a:gradFill>
          <a:ln w="9525" algn="ctr">
            <a:noFill/>
            <a:round/>
            <a:headEnd/>
            <a:tailEnd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none" anchor="ctr"/>
          <a:lstStyle/>
          <a:p>
            <a:r>
              <a:rPr lang="ru-RU" sz="2400" b="1" dirty="0" smtClean="0"/>
              <a:t>Технология </a:t>
            </a:r>
          </a:p>
          <a:p>
            <a:r>
              <a:rPr lang="ru-RU" sz="2400" b="1" dirty="0" smtClean="0"/>
              <a:t>«Коллаж»</a:t>
            </a:r>
            <a:endParaRPr lang="ru-RU" sz="2400" dirty="0" smtClean="0"/>
          </a:p>
        </p:txBody>
      </p:sp>
      <p:sp>
        <p:nvSpPr>
          <p:cNvPr id="10" name="Овал 9"/>
          <p:cNvSpPr/>
          <p:nvPr/>
        </p:nvSpPr>
        <p:spPr>
          <a:xfrm>
            <a:off x="5786446" y="2571744"/>
            <a:ext cx="2643206" cy="171451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Технология театрализации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gray">
          <a:xfrm>
            <a:off x="5929322" y="714356"/>
            <a:ext cx="2736968" cy="1764196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9525" algn="ctr">
            <a:noFill/>
            <a:round/>
            <a:headEnd/>
            <a:tailEnd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wrap="none" anchor="ctr"/>
          <a:lstStyle/>
          <a:p>
            <a:r>
              <a:rPr lang="ru-RU" b="1" dirty="0" smtClean="0"/>
              <a:t>Технология </a:t>
            </a:r>
          </a:p>
          <a:p>
            <a:pPr algn="ctr"/>
            <a:r>
              <a:rPr lang="ru-RU" b="1" dirty="0" smtClean="0"/>
              <a:t>социального</a:t>
            </a:r>
          </a:p>
          <a:p>
            <a:r>
              <a:rPr lang="ru-RU" b="1" dirty="0" smtClean="0"/>
              <a:t> и творческого</a:t>
            </a:r>
          </a:p>
          <a:p>
            <a:r>
              <a:rPr lang="ru-RU" b="1" dirty="0" smtClean="0"/>
              <a:t> проектирования</a:t>
            </a:r>
            <a:endParaRPr lang="ru-RU" dirty="0" smtClean="0"/>
          </a:p>
        </p:txBody>
      </p:sp>
      <p:sp>
        <p:nvSpPr>
          <p:cNvPr id="12" name="Freeform 9"/>
          <p:cNvSpPr>
            <a:spLocks/>
          </p:cNvSpPr>
          <p:nvPr/>
        </p:nvSpPr>
        <p:spPr bwMode="gray">
          <a:xfrm flipH="1">
            <a:off x="357158" y="2214554"/>
            <a:ext cx="903287" cy="1241421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3" name="Freeform 9"/>
          <p:cNvSpPr>
            <a:spLocks/>
          </p:cNvSpPr>
          <p:nvPr/>
        </p:nvSpPr>
        <p:spPr bwMode="gray">
          <a:xfrm rot="18579810" flipH="1">
            <a:off x="2743317" y="3980782"/>
            <a:ext cx="903287" cy="1241421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4" name="Freeform 9"/>
          <p:cNvSpPr>
            <a:spLocks/>
          </p:cNvSpPr>
          <p:nvPr/>
        </p:nvSpPr>
        <p:spPr bwMode="gray">
          <a:xfrm rot="18393428" flipH="1">
            <a:off x="5816654" y="3969416"/>
            <a:ext cx="903287" cy="1241421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5" name="Freeform 9"/>
          <p:cNvSpPr>
            <a:spLocks/>
          </p:cNvSpPr>
          <p:nvPr/>
        </p:nvSpPr>
        <p:spPr bwMode="gray">
          <a:xfrm rot="13372555" flipH="1">
            <a:off x="8159821" y="1927394"/>
            <a:ext cx="903287" cy="1241421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6" name="Рисунок 15" descr="D:\ДЕГА\Конкурс Волнт отряд 2018\2017-2018\Время развеять дым 23.11.2017\VgoySvwuMZ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897295">
            <a:off x="141260" y="4449920"/>
            <a:ext cx="2000232" cy="13573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Рисунок 16" descr="D:\ДЕГА\Конкурс Волнт отряд 2018\2017-2018\Время развеять дым 23.11.2017\Aiiiajt_P7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5214950"/>
            <a:ext cx="1857388" cy="14287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02328">
            <a:off x="3999336" y="4984494"/>
            <a:ext cx="1332144" cy="16589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Рисунок 18" descr="D:\Конкурсы 2020-2021\грамоты 2020-2021\IMG_355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377388">
            <a:off x="5443849" y="4925130"/>
            <a:ext cx="1320132" cy="16430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" name="Рисунок 19" descr="D:\ДЕГА\Конкурс Волнт отряд 2018\2016-2017\маша и медведь\PB25042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898532">
            <a:off x="6878331" y="4988640"/>
            <a:ext cx="2143140" cy="14287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" descr="C:\Users\User\Desktop\19a7a44e365ca1947e7a04ba2a0d0b2e-800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0"/>
            <a:ext cx="7072330" cy="5304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42844" y="214289"/>
            <a:ext cx="8713396" cy="694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Учебные показатели моих учеников (2017-2020 г.г.)</a:t>
            </a:r>
            <a:r>
              <a:rPr kumimoji="0" lang="ru-RU" sz="2800" b="1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1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1000108"/>
            <a:ext cx="83582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Процент учащихся, освоивших учебные программы по преподаваемому предмету на «4» и «5» за три года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00101" y="2000240"/>
            <a:ext cx="22145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b="1" i="1" dirty="0" smtClean="0"/>
              <a:t>Литература </a:t>
            </a:r>
            <a:endParaRPr lang="ru-RU" b="1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72132" y="2000240"/>
            <a:ext cx="22860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Русский язык</a:t>
            </a:r>
            <a:endParaRPr lang="ru-RU" b="1" i="1" dirty="0"/>
          </a:p>
        </p:txBody>
      </p:sp>
      <p:graphicFrame>
        <p:nvGraphicFramePr>
          <p:cNvPr id="81922" name="Object 2"/>
          <p:cNvGraphicFramePr>
            <a:graphicFrameLocks noChangeAspect="1"/>
          </p:cNvGraphicFramePr>
          <p:nvPr/>
        </p:nvGraphicFramePr>
        <p:xfrm>
          <a:off x="0" y="2489200"/>
          <a:ext cx="4724400" cy="3136900"/>
        </p:xfrm>
        <a:graphic>
          <a:graphicData uri="http://schemas.openxmlformats.org/presentationml/2006/ole">
            <p:oleObj spid="_x0000_s81922" name="Диаграмма" r:id="rId3" imgW="2743200" imgH="1828753" progId="MSGraph.Chart.8">
              <p:embed followColorScheme="full"/>
            </p:oleObj>
          </a:graphicData>
        </a:graphic>
      </p:graphicFrame>
      <p:graphicFrame>
        <p:nvGraphicFramePr>
          <p:cNvPr id="81923" name="Picture 3"/>
          <p:cNvGraphicFramePr>
            <a:graphicFrameLocks noChangeAspect="1"/>
          </p:cNvGraphicFramePr>
          <p:nvPr/>
        </p:nvGraphicFramePr>
        <p:xfrm>
          <a:off x="4318000" y="2565400"/>
          <a:ext cx="4826000" cy="3213100"/>
        </p:xfrm>
        <a:graphic>
          <a:graphicData uri="http://schemas.openxmlformats.org/presentationml/2006/ole">
            <p:oleObj spid="_x0000_s81923" name="Диаграмма" r:id="rId4" imgW="2743200" imgH="1828753" progId="MSGraph.Chart.8">
              <p:embed/>
            </p:oleObj>
          </a:graphicData>
        </a:graphic>
      </p:graphicFrame>
      <p:pic>
        <p:nvPicPr>
          <p:cNvPr id="10" name="Picture 2" descr="&amp;Pcy;&amp;ocy;&amp;dcy;&amp;rcy;&amp;ocy;&amp;bcy;&amp;ncy;&amp;ocy;&amp;scy;&amp;tcy;&amp;icy; - &amp;Ncy;&amp;ocy;&amp;vcy;&amp;ocy;&amp;scy;&amp;tcy;&amp;icy; - &amp;YAcy;&amp;rcy;&amp;ocy;&amp;scy;&amp;lcy;&amp;acy;&amp;vcy;&amp;lcy;&amp;softcy;: &amp;ncy;&amp;ocy;&amp;vcy;&amp;ocy;&amp;scy;&amp;tcy;&amp;icy;, &amp;pcy;&amp;ocy;&amp;gcy;&amp;ocy;&amp;dcy;&amp;acy;, &amp;rcy;&amp;acy;&amp;bcy;&amp;ocy;&amp;tcy;&amp;acy; &amp;vcy; &amp;YAcy;&amp;rcy;&amp;ocy;&amp;scy;&amp;lcy;&amp;acy;&amp;vcy;&amp;lcy;&amp;iecy;, &amp;acy;&amp;vcy;&amp;tcy;&amp;ocy;&amp;mcy;&amp;ocy;&amp;bcy;&amp;icy;&amp;lcy;&amp;icy;, &amp;ncy;&amp;iecy;&amp;dcy;&amp;vcy;&amp;icy;&amp;zhcy;&amp;icy;&amp;mcy;&amp;ocy;&amp;scy;&amp;tcy;&amp;softcy;, &amp;zcy;&amp;ncy;&amp;acy;&amp;kcy;&amp;ocy;&amp;mcy;&amp;scy;&amp;tcy;&amp;vcy;&amp;acy;, &amp;YAcy;&amp;rcy;&amp;ocy;&amp;scy;&amp;lcy;&amp;acy;&amp;vcy;&amp;scy;&amp;kcy;&amp;icy;&amp;iecy; &amp;fcy;&amp;ocy;&amp;rcy;&amp;ucy;&amp;mcy;&amp;ycy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78452" y="5500702"/>
            <a:ext cx="1665548" cy="13572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&amp;Pcy;&amp;ocy;&amp;dcy;&amp;rcy;&amp;ocy;&amp;bcy;&amp;ncy;&amp;ocy;&amp;scy;&amp;tcy;&amp;icy; - &amp;Ncy;&amp;ocy;&amp;vcy;&amp;ocy;&amp;scy;&amp;tcy;&amp;icy; - &amp;YAcy;&amp;rcy;&amp;ocy;&amp;scy;&amp;lcy;&amp;acy;&amp;vcy;&amp;lcy;&amp;softcy;: &amp;ncy;&amp;ocy;&amp;vcy;&amp;ocy;&amp;scy;&amp;tcy;&amp;icy;, &amp;pcy;&amp;ocy;&amp;gcy;&amp;ocy;&amp;dcy;&amp;acy;, &amp;rcy;&amp;acy;&amp;bcy;&amp;ocy;&amp;tcy;&amp;acy; &amp;vcy; &amp;YAcy;&amp;rcy;&amp;ocy;&amp;scy;&amp;lcy;&amp;acy;&amp;vcy;&amp;lcy;&amp;iecy;, &amp;acy;&amp;vcy;&amp;tcy;&amp;ocy;&amp;mcy;&amp;ocy;&amp;bcy;&amp;icy;&amp;lcy;&amp;icy;, &amp;ncy;&amp;iecy;&amp;dcy;&amp;vcy;&amp;icy;&amp;zhcy;&amp;icy;&amp;mcy;&amp;ocy;&amp;scy;&amp;tcy;&amp;softcy;, &amp;zcy;&amp;ncy;&amp;acy;&amp;kcy;&amp;ocy;&amp;mcy;&amp;scy;&amp;tcy;&amp;vcy;&amp;acy;, &amp;YAcy;&amp;rcy;&amp;ocy;&amp;scy;&amp;lcy;&amp;acy;&amp;vcy;&amp;scy;&amp;kcy;&amp;icy;&amp;iecy; &amp;fcy;&amp;ocy;&amp;rcy;&amp;ucy;&amp;m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78452" y="5500702"/>
            <a:ext cx="1665548" cy="1357298"/>
          </a:xfrm>
          <a:prstGeom prst="rect">
            <a:avLst/>
          </a:prstGeom>
          <a:noFill/>
        </p:spPr>
      </p:pic>
      <p:graphicFrame>
        <p:nvGraphicFramePr>
          <p:cNvPr id="6" name="Содержимое 4"/>
          <p:cNvGraphicFramePr>
            <a:graphicFrameLocks/>
          </p:cNvGraphicFramePr>
          <p:nvPr/>
        </p:nvGraphicFramePr>
        <p:xfrm>
          <a:off x="0" y="1857364"/>
          <a:ext cx="4429124" cy="2928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2844" y="857232"/>
            <a:ext cx="9001156" cy="1071570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/>
              <a:t> </a:t>
            </a:r>
            <a:br>
              <a:rPr lang="ru-RU" sz="2800" dirty="0" smtClean="0"/>
            </a:br>
            <a:r>
              <a:rPr lang="ru-RU" sz="2800" b="1" dirty="0" smtClean="0"/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Рост числа учащихся, принимающих участие в предметных олимпиадах муниципального, областного и всероссийского уровней (2017-2020 г.г.)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85984" y="1571612"/>
            <a:ext cx="31630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Русский язык</a:t>
            </a:r>
            <a:endParaRPr lang="ru-RU" b="1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715008" y="1928802"/>
            <a:ext cx="26432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Литература </a:t>
            </a:r>
            <a:endParaRPr lang="ru-RU" b="1" i="1" dirty="0"/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4572000" y="2357430"/>
          <a:ext cx="4286280" cy="3643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10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&amp;Pcy;&amp;ocy;&amp;dcy;&amp;rcy;&amp;ocy;&amp;bcy;&amp;ncy;&amp;ocy;&amp;scy;&amp;tcy;&amp;icy; - &amp;Ncy;&amp;ocy;&amp;vcy;&amp;ocy;&amp;scy;&amp;tcy;&amp;icy; - &amp;YAcy;&amp;rcy;&amp;ocy;&amp;scy;&amp;lcy;&amp;acy;&amp;vcy;&amp;lcy;&amp;softcy;: &amp;ncy;&amp;ocy;&amp;vcy;&amp;ocy;&amp;scy;&amp;tcy;&amp;icy;, &amp;pcy;&amp;ocy;&amp;gcy;&amp;ocy;&amp;dcy;&amp;acy;, &amp;rcy;&amp;acy;&amp;bcy;&amp;ocy;&amp;tcy;&amp;acy; &amp;vcy; &amp;YAcy;&amp;rcy;&amp;ocy;&amp;scy;&amp;lcy;&amp;acy;&amp;vcy;&amp;lcy;&amp;iecy;, &amp;acy;&amp;vcy;&amp;tcy;&amp;ocy;&amp;mcy;&amp;ocy;&amp;bcy;&amp;icy;&amp;lcy;&amp;icy;, &amp;ncy;&amp;iecy;&amp;dcy;&amp;vcy;&amp;icy;&amp;zhcy;&amp;icy;&amp;mcy;&amp;ocy;&amp;scy;&amp;tcy;&amp;softcy;, &amp;zcy;&amp;ncy;&amp;acy;&amp;kcy;&amp;ocy;&amp;mcy;&amp;scy;&amp;tcy;&amp;vcy;&amp;acy;, &amp;YAcy;&amp;rcy;&amp;ocy;&amp;scy;&amp;lcy;&amp;acy;&amp;vcy;&amp;scy;&amp;kcy;&amp;icy;&amp;iecy; &amp;fcy;&amp;ocy;&amp;rcy;&amp;ucy;&amp;m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78452" y="5500702"/>
            <a:ext cx="1665548" cy="1357298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42844" y="642918"/>
            <a:ext cx="9001156" cy="785818"/>
          </a:xfrm>
        </p:spPr>
        <p:txBody>
          <a:bodyPr/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Увеличение количества и повышение качества творческих работ учащихся по данному предмету (проектов, исследований и др.) (2017-2020 г.г.)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1214414" y="1397000"/>
          <a:ext cx="6405586" cy="4246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</p:spPr>
        <p:txBody>
          <a:bodyPr/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Достижения моих учеников. Русский язык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(2017-2020 г.г.)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750" y="571480"/>
            <a:ext cx="2288624" cy="3214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 descr="D:\Конкурсы 2020-2021\2018-2019\грамоты 2017-18\Москв. райн. конф. 1 м.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571480"/>
            <a:ext cx="2428892" cy="34290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Рисунок 16" descr="D:\Конкурсы 2020-2021\2018-2019\грамоты 2017-18\Москвина А. 2 этап УРФО р.яз.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14546" y="571480"/>
            <a:ext cx="2286016" cy="33575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Рисунок 18" descr="D:\Конкурсы 2020-2021\2018-2019\грамоты 2017-18\мега талант\Диплом 2 степени для победителей konkurs-start.ru №5231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7686" y="3500414"/>
            <a:ext cx="2214546" cy="33575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" name="Рисунок 20" descr="D:\Конкурсы 2020-2021\2018-2019\грамоты 2017-18\Диплом 2 степени для победителей konkurs.info №1508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86578" y="571480"/>
            <a:ext cx="2357422" cy="33575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 descr="D:\Конкурсы 2020-2021\2018-2019\грамоты 2017-18\Белова А. 2 этап УРФО р.яз.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3500438"/>
            <a:ext cx="2428860" cy="3357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 descr="D:\Конкурсы 2020-2021\2018-2019\7faSc1LITWo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14546" y="3500438"/>
            <a:ext cx="2357454" cy="3357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" name="Рисунок 21" descr="D:\Конкурсы 2020-2021\2018-2019\грамоты 2017-18\мега талант\412026_schukina-tatyana-andreevna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21166686">
            <a:off x="6529345" y="3416706"/>
            <a:ext cx="2514699" cy="17489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" name="Рисунок 22" descr="D:\Конкурсы 2020-2021\2018-2019\грамоты 2017-18\Олимпиаду компэду ро рус.лит\Арыкпаева Адема - диплом.pn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21172513">
            <a:off x="6461956" y="4973051"/>
            <a:ext cx="2578035" cy="18376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 advClick="0" advTm="5000">
    <p:sndAc>
      <p:stSnd>
        <p:snd r:embed="rId2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0"/>
            <a:ext cx="2285984" cy="30718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D:\Конкурсы 2020-2021\2018-2019\Земерова В. Золотой Нафаня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0"/>
            <a:ext cx="2286016" cy="3143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D:\Конкурсы 2020-2021\2018-2019\Рисунок (6)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0"/>
            <a:ext cx="2214578" cy="31325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D:\Конкурсы 2020-2021\2018-2019\Рисунок (4)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670" y="0"/>
            <a:ext cx="2500330" cy="32146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Содержимое 9" descr="D:\Конкурсы 2020-2021\2018-2019\Кукушкин Шагать по жизни здорово.jpg"/>
          <p:cNvPicPr>
            <a:picLocks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71604" y="3143248"/>
            <a:ext cx="2714644" cy="37147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D:\Конкурсы 2020-2021\2018-2019\Земерова Надежды России 1 место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71934" y="3124157"/>
            <a:ext cx="2684394" cy="37338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 descr="D:\Конкурсы 2020-2021\2019-2020\звёздный час 5 кл. рус.яз\Диплом 1 степени проекта konkurs.info №129171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29356" y="3143248"/>
            <a:ext cx="2714644" cy="37147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 descr="D:\Конкурсы 2020-2021\2018-2019\Веселина Софья %28Несравненный художник жизни%29 (1)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" y="3071809"/>
            <a:ext cx="2000232" cy="1928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 descr="D:\Конкурсы 2020-2021\2018-2019\Емельянова Юлия %28Несравненный художник жизни%29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000636"/>
            <a:ext cx="2000264" cy="18573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85752"/>
          </a:xfrm>
        </p:spPr>
        <p:txBody>
          <a:bodyPr/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Достижения моих учеников. Литература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(2017-2020 г.г.)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pic>
        <p:nvPicPr>
          <p:cNvPr id="5" name="Рисунок 4" descr="D:\Конкурсы 2020-2021\2018-2019\грамоты 2017-18\мега талант\Абрамов В. 100 лет рев. диплом 201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0042"/>
            <a:ext cx="2143108" cy="3214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D:\Конкурсы 2020-2021\2018-2019\грамоты 2017-18\Москвина сочин. 2017г.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500042"/>
            <a:ext cx="2214578" cy="3286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Содержимое 42" descr="D:\Конкурсы 2020-2021\2018-2019\грамоты 2017-18\Серт. сочинений Захарова, Абрамов 11 кл. 2017г..jpg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500042"/>
            <a:ext cx="4572000" cy="3286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Содержимое 3" descr="D:\Конкурсы 2020-2021\2018-2019\грамоты 2017-18\Звезда спасения Земерова.jpg"/>
          <p:cNvPicPr>
            <a:picLocks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786166"/>
            <a:ext cx="2214578" cy="3071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D:\Конкурсы 2020-2021\2018-2019\грамоты 2017-18\Москвина_Алина_Александровна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14546" y="3571876"/>
            <a:ext cx="2214578" cy="32861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 descr="D:\Конкурсы 2020-2021\2018-2019\Серт. ВКС Земерова Москвина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29092" y="3571852"/>
            <a:ext cx="4714908" cy="3286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D:\Конкурсы 2020-2021\грамоты 2020-2021\IMG_373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571480"/>
            <a:ext cx="2071670" cy="25502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D:\Конкурсы 2020-2021\2018-2019\Рисунок (2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1214422"/>
            <a:ext cx="2857520" cy="42148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 descr="D:\Конкурсы 2020-2021\2018-2019\грамоты 2017-18\Земерова конф. Ишим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0"/>
            <a:ext cx="3714744" cy="22860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 descr="D:\Конкурсы 2020-2021\2018-2019\Рисунок (11)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6182" y="0"/>
            <a:ext cx="3571900" cy="25003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 descr="D:\Конкурсы 2020-2021\2018-2019\Емельянова Юля 11 класс ВКСочинений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214554"/>
            <a:ext cx="2459566" cy="36357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 descr="D:\Конкурсы 2020-2021\2019-2020\Москвина_А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85918" y="4857760"/>
            <a:ext cx="3000396" cy="200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 descr="D:\Конкурсы 2020-2021\грамоты 2020-2021\IMG_3717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00562" y="2500306"/>
            <a:ext cx="2671227" cy="35621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 descr="D:\урфо 2020\доп\IMG_3980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72264" y="3214686"/>
            <a:ext cx="2571736" cy="35004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14356"/>
          </a:xfrm>
        </p:spPr>
        <p:txBody>
          <a:bodyPr/>
          <a:lstStyle/>
          <a:p>
            <a:r>
              <a:rPr lang="ru-RU" sz="2800" b="1" i="1" dirty="0" smtClean="0">
                <a:latin typeface="Times New Roman"/>
                <a:ea typeface="Times New Roman"/>
              </a:rPr>
              <a:t>Участие в методической работе</a:t>
            </a:r>
            <a:endParaRPr lang="ru-RU" sz="2800" i="1" dirty="0"/>
          </a:p>
        </p:txBody>
      </p:sp>
      <p:sp>
        <p:nvSpPr>
          <p:cNvPr id="5" name="Текст 2"/>
          <p:cNvSpPr>
            <a:spLocks noGrp="1"/>
          </p:cNvSpPr>
          <p:nvPr>
            <p:ph type="body" sz="quarter" idx="10"/>
          </p:nvPr>
        </p:nvSpPr>
        <p:spPr>
          <a:xfrm>
            <a:off x="428596" y="5500702"/>
            <a:ext cx="8572560" cy="1071570"/>
          </a:xfrm>
        </p:spPr>
        <p:txBody>
          <a:bodyPr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Руководитель районного методического объединения учителей русского языка и литературы</a:t>
            </a:r>
          </a:p>
          <a:p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7" y="642919"/>
            <a:ext cx="3929090" cy="2599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D:\РМО\РМО 2017-2018\на РМО ЕГЭ по р.яз\РМО 2018 фото\PA3101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3429000"/>
            <a:ext cx="2861945" cy="21824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D:\РМО\РМО 2017-2018\на РМО ЕГЭ по р.яз\РМО 2018 фото\PA31010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642918"/>
            <a:ext cx="3429024" cy="2428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000372"/>
            <a:ext cx="3443286" cy="25824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2" descr="&amp;Pcy;&amp;ocy;&amp;dcy;&amp;rcy;&amp;ocy;&amp;bcy;&amp;ncy;&amp;ocy;&amp;scy;&amp;tcy;&amp;icy; - &amp;Ncy;&amp;ocy;&amp;vcy;&amp;ocy;&amp;scy;&amp;tcy;&amp;icy; - &amp;YAcy;&amp;rcy;&amp;ocy;&amp;scy;&amp;lcy;&amp;acy;&amp;vcy;&amp;lcy;&amp;softcy;: &amp;ncy;&amp;ocy;&amp;vcy;&amp;ocy;&amp;scy;&amp;tcy;&amp;icy;, &amp;pcy;&amp;ocy;&amp;gcy;&amp;ocy;&amp;dcy;&amp;acy;, &amp;rcy;&amp;acy;&amp;bcy;&amp;ocy;&amp;tcy;&amp;acy; &amp;vcy; &amp;YAcy;&amp;rcy;&amp;ocy;&amp;scy;&amp;lcy;&amp;acy;&amp;vcy;&amp;lcy;&amp;iecy;, &amp;acy;&amp;vcy;&amp;tcy;&amp;ocy;&amp;mcy;&amp;ocy;&amp;bcy;&amp;icy;&amp;lcy;&amp;icy;, &amp;ncy;&amp;iecy;&amp;dcy;&amp;vcy;&amp;icy;&amp;zhcy;&amp;icy;&amp;mcy;&amp;ocy;&amp;scy;&amp;tcy;&amp;softcy;, &amp;zcy;&amp;ncy;&amp;acy;&amp;kcy;&amp;ocy;&amp;mcy;&amp;scy;&amp;tcy;&amp;vcy;&amp;acy;, &amp;YAcy;&amp;rcy;&amp;ocy;&amp;scy;&amp;lcy;&amp;acy;&amp;vcy;&amp;scy;&amp;kcy;&amp;icy;&amp;iecy; &amp;fcy;&amp;ocy;&amp;rcy;&amp;ucy;&amp;mcy;&amp;ycy;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29100" y="5786454"/>
            <a:ext cx="1314900" cy="10715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1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Авторские публикации в печатных и электронных СМИ </a:t>
            </a:r>
            <a:r>
              <a:rPr lang="ru-RU" sz="28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(2017-2020 г.г.)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i="1" dirty="0">
              <a:solidFill>
                <a:srgbClr val="66330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480"/>
            <a:ext cx="2357454" cy="328614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785794"/>
            <a:ext cx="2459747" cy="36987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857232"/>
            <a:ext cx="2275235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D:\Конкурсы 2020-2021\2018-2019\грамоты 2017-18\Свидетельство Технологическая карта урока литературы по сказке-были  М.М.Пришвина «Кладовая солнца»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480" y="428604"/>
            <a:ext cx="285752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D:\Конкурсы 2020-2021\2018-2019\грамоты 2017-18\480c65f02ee38249a5caa5fbc0fb99b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50170" y="2285992"/>
            <a:ext cx="2693830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D:\Конкурсы 2020-2021\2018-2019\Рецензия_Конспекты-уроков.рф_70124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714728"/>
            <a:ext cx="2214546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D:\урфо 2020\доп\IMG_3982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71670" y="3714752"/>
            <a:ext cx="2357454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D:\урфо 2020\доп\IMG_3985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57686" y="3714752"/>
            <a:ext cx="2357454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715140" y="3628081"/>
            <a:ext cx="2286016" cy="3229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9001156" cy="4572008"/>
          </a:xfrm>
        </p:spPr>
        <p:txBody>
          <a:bodyPr/>
          <a:lstStyle/>
          <a:p>
            <a:pPr algn="l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- Международный журнал "Педагог" СМИ ЭЛ №77-65297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6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://</a:t>
            </a:r>
            <a:r>
              <a:rPr lang="en-US" sz="1600" u="sng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zhurnalpedagog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.</a:t>
            </a:r>
            <a:r>
              <a:rPr lang="en-US" sz="1600" u="sng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ru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/</a:t>
            </a:r>
            <a:r>
              <a:rPr lang="en-US" sz="1600" u="sng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servisy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/</a:t>
            </a:r>
            <a:r>
              <a:rPr lang="en-US" sz="1600" u="sng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obmen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_</a:t>
            </a:r>
            <a:r>
              <a:rPr lang="en-US" sz="1600" u="sng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opytom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/</a:t>
            </a:r>
            <a:r>
              <a:rPr lang="en-US" sz="1600" u="sng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skachat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_</a:t>
            </a:r>
            <a:r>
              <a:rPr lang="en-US" sz="16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fail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?</a:t>
            </a:r>
            <a:r>
              <a:rPr lang="en-US" sz="1600" u="sng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url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=</a:t>
            </a:r>
            <a:r>
              <a:rPr lang="en-US" sz="1600" u="sng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zhurnalpedagog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.</a:t>
            </a:r>
            <a:r>
              <a:rPr lang="en-US" sz="1600" u="sng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ru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&amp;</a:t>
            </a:r>
            <a:r>
              <a:rPr lang="en-US" sz="1600" u="sng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imya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_</a:t>
            </a:r>
            <a:r>
              <a:rPr lang="en-US" sz="1600" u="sng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faila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=223.</a:t>
            </a:r>
            <a:r>
              <a:rPr lang="en-US" sz="16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doc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6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://</a:t>
            </a:r>
            <a:r>
              <a:rPr lang="en-US" sz="1600" u="sng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multiurok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lang="en-US" sz="1600" u="sng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ru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/</a:t>
            </a:r>
            <a:r>
              <a:rPr lang="en-US" sz="16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files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/</a:t>
            </a:r>
            <a:r>
              <a:rPr lang="en-US" sz="1600" u="sng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tekhnologicheskaia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-</a:t>
            </a:r>
            <a:r>
              <a:rPr lang="en-US" sz="1600" u="sng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karta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-</a:t>
            </a:r>
            <a:r>
              <a:rPr lang="en-US" sz="1600" u="sng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uroka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-</a:t>
            </a:r>
            <a:r>
              <a:rPr lang="en-US" sz="1600" u="sng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literatury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-</a:t>
            </a:r>
            <a:r>
              <a:rPr lang="en-US" sz="1600" u="sng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po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-</a:t>
            </a:r>
            <a:r>
              <a:rPr lang="en-US" sz="1600" u="sng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skazk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lang="en-US" sz="1600" u="sng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htm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- Публикации на сайте </a:t>
            </a:r>
            <a:r>
              <a:rPr lang="en-US" sz="1600" b="1" u="sng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infourok</a:t>
            </a:r>
            <a:r>
              <a:rPr lang="ru-RU" sz="16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600" b="1" u="sng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16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600" u="sng" dirty="0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ru-RU" sz="1600" u="sng" dirty="0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:// </a:t>
            </a:r>
            <a:r>
              <a:rPr lang="en-US" sz="1600" u="sng" dirty="0" err="1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infourok</a:t>
            </a:r>
            <a:r>
              <a:rPr lang="ru-RU" sz="1600" u="sng" dirty="0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600" u="sng" dirty="0" err="1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1600" u="sng" dirty="0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1600" u="sng" dirty="0" err="1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reflesiya</a:t>
            </a:r>
            <a:r>
              <a:rPr lang="ru-RU" sz="1600" u="sng" dirty="0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600" u="sng" dirty="0" err="1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ru-RU" sz="1600" u="sng" dirty="0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600" u="sng" dirty="0" err="1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urokah</a:t>
            </a:r>
            <a:r>
              <a:rPr lang="ru-RU" sz="1600" u="sng" dirty="0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600" u="sng" dirty="0" err="1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russkogo</a:t>
            </a:r>
            <a:r>
              <a:rPr lang="ru-RU" sz="1600" u="sng" dirty="0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600" u="sng" dirty="0" err="1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yazika</a:t>
            </a:r>
            <a:r>
              <a:rPr lang="ru-RU" sz="1600" u="sng" dirty="0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600" u="sng" dirty="0" err="1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u="sng" dirty="0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600" u="sng" dirty="0" err="1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literaturi</a:t>
            </a:r>
            <a:r>
              <a:rPr lang="ru-RU" sz="1600" u="sng" dirty="0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-1313315./</a:t>
            </a:r>
            <a:r>
              <a:rPr lang="en-US" sz="1600" u="sng" dirty="0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html</a:t>
            </a:r>
            <a:r>
              <a:rPr lang="ru-RU" sz="1600" dirty="0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s-UY" sz="1600" u="sng" dirty="0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https:// infourok.ru/moya-rodina-selo-berdyuzhe-turistskogo-marshruta-rodnaya-tropinka-1313295//html</a:t>
            </a:r>
            <a:r>
              <a:rPr lang="ru-RU" sz="1600" dirty="0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s-UY" sz="1600" u="sng" dirty="0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https:// infourok.ru/proekt-moya-semya-klass-1313245/html </a:t>
            </a:r>
            <a:r>
              <a:rPr lang="ru-RU" sz="1600" dirty="0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s-UY" sz="1600" u="sng" dirty="0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https:// infourok.ru/vserossiykiy- konkurs-sochineniy-rabota-uchenici-a-klassa-emelyanovoy-yulii1-1313302//html </a:t>
            </a:r>
            <a:r>
              <a:rPr lang="ru-RU" sz="1600" dirty="0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s-UY" sz="1600" u="sng" dirty="0" smtClean="0">
                <a:solidFill>
                  <a:srgbClr val="3399FF"/>
                </a:solidFill>
                <a:latin typeface="Times New Roman" pitchFamily="18" charset="0"/>
                <a:cs typeface="Times New Roman" pitchFamily="18" charset="0"/>
              </a:rPr>
              <a:t>https:// infourok.ru/vserossiykiy- konkurs-sochineniy-rabota-uchenici-a-klassa-tashlanovoy-anni-1313307//html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Публикация на сайте школы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u="sng" dirty="0" err="1" smtClean="0">
                <a:latin typeface="Times New Roman" pitchFamily="18" charset="0"/>
                <a:cs typeface="Times New Roman" pitchFamily="18" charset="0"/>
                <a:hlinkClick r:id="rId4"/>
              </a:rPr>
              <a:t>www.berd-school.ru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- Публикации 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5"/>
              </a:rPr>
              <a:t>https://</a:t>
            </a:r>
            <a:r>
              <a:rPr lang="en-US" sz="1600" u="sng" dirty="0" err="1" smtClean="0">
                <a:latin typeface="Times New Roman" pitchFamily="18" charset="0"/>
                <a:cs typeface="Times New Roman" pitchFamily="18" charset="0"/>
                <a:hlinkClick r:id="rId5"/>
              </a:rPr>
              <a:t>bukva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5"/>
              </a:rPr>
              <a:t>.</a:t>
            </a:r>
            <a:r>
              <a:rPr lang="en-US" sz="1600" u="sng" dirty="0" err="1" smtClean="0">
                <a:latin typeface="Times New Roman" pitchFamily="18" charset="0"/>
                <a:cs typeface="Times New Roman" pitchFamily="18" charset="0"/>
                <a:hlinkClick r:id="rId5"/>
              </a:rPr>
              <a:t>cjm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5"/>
              </a:rPr>
              <a:t>/</a:t>
            </a:r>
            <a:r>
              <a:rPr lang="en-US" sz="1600" u="sng" dirty="0" err="1" smtClean="0">
                <a:latin typeface="Times New Roman" pitchFamily="18" charset="0"/>
                <a:cs typeface="Times New Roman" pitchFamily="18" charset="0"/>
                <a:hlinkClick r:id="rId5"/>
              </a:rPr>
              <a:t>ru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5"/>
              </a:rPr>
              <a:t>/</a:t>
            </a:r>
            <a:r>
              <a:rPr lang="en-US" sz="1600" u="sng" dirty="0" err="1" smtClean="0">
                <a:latin typeface="Times New Roman" pitchFamily="18" charset="0"/>
                <a:cs typeface="Times New Roman" pitchFamily="18" charset="0"/>
                <a:hlinkClick r:id="rId5"/>
              </a:rPr>
              <a:t>konkurs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5"/>
              </a:rPr>
              <a:t>/4418.</a:t>
            </a:r>
            <a:r>
              <a:rPr lang="en-US" sz="1600" u="sng" dirty="0" err="1" smtClean="0">
                <a:latin typeface="Times New Roman" pitchFamily="18" charset="0"/>
                <a:cs typeface="Times New Roman" pitchFamily="18" charset="0"/>
                <a:hlinkClick r:id="rId5"/>
              </a:rPr>
              <a:t>pdf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6"/>
              </a:rPr>
              <a:t>https://</a:t>
            </a:r>
            <a:r>
              <a:rPr lang="en-US" sz="1600" u="sng" dirty="0" err="1" smtClean="0">
                <a:latin typeface="Times New Roman" pitchFamily="18" charset="0"/>
                <a:cs typeface="Times New Roman" pitchFamily="18" charset="0"/>
                <a:hlinkClick r:id="rId6"/>
              </a:rPr>
              <a:t>ushinskij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6"/>
              </a:rPr>
              <a:t>.</a:t>
            </a:r>
            <a:r>
              <a:rPr lang="en-US" sz="1600" u="sng" dirty="0" err="1" smtClean="0">
                <a:latin typeface="Times New Roman" pitchFamily="18" charset="0"/>
                <a:cs typeface="Times New Roman" pitchFamily="18" charset="0"/>
                <a:hlinkClick r:id="rId6"/>
              </a:rPr>
              <a:t>ru</a:t>
            </a:r>
            <a:r>
              <a:rPr lang="ru-RU" sz="1600" u="sng" dirty="0" smtClean="0"/>
              <a:t/>
            </a:r>
            <a:br>
              <a:rPr lang="ru-RU" sz="1600" u="sng" dirty="0" smtClean="0"/>
            </a:b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3" descr="D:\урфо 2020\доп\IMG_3983.JPG"/>
          <p:cNvPicPr>
            <a:picLocks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29124" y="3429000"/>
            <a:ext cx="2357454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D:\урфо 2020\доп\IMG_3984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43702" y="3000372"/>
            <a:ext cx="2500298" cy="35718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96652"/>
            <a:ext cx="8498438" cy="1203522"/>
          </a:xfrm>
        </p:spPr>
        <p:txBody>
          <a:bodyPr/>
          <a:lstStyle/>
          <a:p>
            <a:r>
              <a:rPr lang="ru-RU" sz="3200" b="1" dirty="0" smtClean="0"/>
              <a:t>Основная цель работы наставника с молодым учителем:</a:t>
            </a:r>
            <a:br>
              <a:rPr lang="ru-RU" sz="3200" b="1" dirty="0" smtClean="0"/>
            </a:br>
            <a:endParaRPr lang="ru-RU" sz="32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142844" y="1643050"/>
            <a:ext cx="9001156" cy="4198292"/>
          </a:xfrm>
        </p:spPr>
        <p:txBody>
          <a:bodyPr/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сопровождение процесса адаптации;  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развитие личности, способной успешно и на высоком профессиональном уровне решать педагогические задачи, обладающей качествами, соответствующими современным требованиям</a:t>
            </a:r>
          </a:p>
          <a:p>
            <a:endParaRPr lang="ru-RU" dirty="0"/>
          </a:p>
        </p:txBody>
      </p:sp>
      <p:pic>
        <p:nvPicPr>
          <p:cNvPr id="4" name="Picture 2" descr="&amp;Pcy;&amp;ocy;&amp;dcy;&amp;rcy;&amp;ocy;&amp;bcy;&amp;ncy;&amp;ocy;&amp;scy;&amp;tcy;&amp;icy; - &amp;Ncy;&amp;ocy;&amp;vcy;&amp;ocy;&amp;scy;&amp;tcy;&amp;icy; - &amp;YAcy;&amp;rcy;&amp;ocy;&amp;scy;&amp;lcy;&amp;acy;&amp;vcy;&amp;lcy;&amp;softcy;: &amp;ncy;&amp;ocy;&amp;vcy;&amp;ocy;&amp;scy;&amp;tcy;&amp;icy;, &amp;pcy;&amp;ocy;&amp;gcy;&amp;ocy;&amp;dcy;&amp;acy;, &amp;rcy;&amp;acy;&amp;bcy;&amp;ocy;&amp;tcy;&amp;acy; &amp;vcy; &amp;YAcy;&amp;rcy;&amp;ocy;&amp;scy;&amp;lcy;&amp;acy;&amp;vcy;&amp;lcy;&amp;iecy;, &amp;acy;&amp;vcy;&amp;tcy;&amp;ocy;&amp;mcy;&amp;ocy;&amp;bcy;&amp;icy;&amp;lcy;&amp;icy;, &amp;ncy;&amp;iecy;&amp;dcy;&amp;vcy;&amp;icy;&amp;zhcy;&amp;icy;&amp;mcy;&amp;ocy;&amp;scy;&amp;tcy;&amp;softcy;, &amp;zcy;&amp;ncy;&amp;acy;&amp;kcy;&amp;ocy;&amp;mcy;&amp;scy;&amp;tcy;&amp;vcy;&amp;acy;, &amp;YAcy;&amp;rcy;&amp;ocy;&amp;scy;&amp;lcy;&amp;acy;&amp;vcy;&amp;scy;&amp;kcy;&amp;icy;&amp;iecy; &amp;fcy;&amp;ocy;&amp;rcy;&amp;ucy;&amp;m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78452" y="5500702"/>
            <a:ext cx="1665548" cy="13572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42918"/>
          </a:xfrm>
        </p:spPr>
        <p:txBody>
          <a:bodyPr/>
          <a:lstStyle/>
          <a:p>
            <a:pPr marL="342900" lvl="0" indent="-342900">
              <a:spcBef>
                <a:spcPct val="20000"/>
              </a:spcBef>
            </a:pPr>
            <a:r>
              <a:rPr lang="ru-RU" dirty="0" smtClean="0">
                <a:solidFill>
                  <a:srgbClr val="EEECE1">
                    <a:lumMod val="25000"/>
                  </a:srgbClr>
                </a:solidFill>
                <a:latin typeface="Times New Roman"/>
                <a:ea typeface="Times New Roman"/>
              </a:rPr>
              <a:t/>
            </a:r>
            <a:br>
              <a:rPr lang="ru-RU" dirty="0" smtClean="0">
                <a:solidFill>
                  <a:srgbClr val="EEECE1">
                    <a:lumMod val="25000"/>
                  </a:srgbClr>
                </a:solidFill>
                <a:latin typeface="Times New Roman"/>
                <a:ea typeface="Times New Roman"/>
              </a:rPr>
            </a:b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</a:rPr>
              <a:t>Внеурочная</a:t>
            </a:r>
            <a:r>
              <a:rPr lang="ru-RU" sz="2800" b="1" i="1" dirty="0" smtClean="0">
                <a:latin typeface="Times New Roman"/>
                <a:ea typeface="Times New Roman"/>
              </a:rPr>
              <a:t> деятельность </a:t>
            </a:r>
            <a:r>
              <a:rPr lang="ru-RU" dirty="0" smtClean="0">
                <a:solidFill>
                  <a:srgbClr val="EEECE1">
                    <a:lumMod val="25000"/>
                  </a:srgbClr>
                </a:solidFill>
                <a:latin typeface="Calibri"/>
              </a:rPr>
              <a:t/>
            </a:r>
            <a:br>
              <a:rPr lang="ru-RU" dirty="0" smtClean="0">
                <a:solidFill>
                  <a:srgbClr val="EEECE1">
                    <a:lumMod val="25000"/>
                  </a:srgbClr>
                </a:solidFill>
                <a:latin typeface="Calibri"/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1071546"/>
            <a:ext cx="25717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 2003 г. – куратор профилактического волонтёрского отряда «ДЕГА» МАОУ «СОШ с.Бердюжье». Отряд создаю на базе кабинета профилактики, привлекая учащихся класса, в котором являюсь классным руководителем. В течение 3 лет школьники проходят обучение, а с 8 класса начинают сами проводить профилактические  мероприятия, привлекая учащихся школы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D:\9а класс\9а кл. раб. материалы\книга класса\фото 9а класс 2020 г\DSC_01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1000108"/>
            <a:ext cx="3226160" cy="21507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1000107"/>
            <a:ext cx="2873367" cy="2155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0298" y="2786058"/>
            <a:ext cx="2924441" cy="21933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2928934"/>
            <a:ext cx="2870584" cy="21529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86050" y="4572008"/>
            <a:ext cx="2906785" cy="21800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57884" y="4643446"/>
            <a:ext cx="3112376" cy="2076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493653" y="792331"/>
            <a:ext cx="6338643" cy="4753981"/>
          </a:xfrm>
        </p:spPr>
      </p:pic>
      <p:pic>
        <p:nvPicPr>
          <p:cNvPr id="5" name="Picture 2" descr="&amp;Pcy;&amp;ocy;&amp;dcy;&amp;rcy;&amp;ocy;&amp;bcy;&amp;ncy;&amp;ocy;&amp;scy;&amp;tcy;&amp;icy; - &amp;Ncy;&amp;ocy;&amp;vcy;&amp;ocy;&amp;scy;&amp;tcy;&amp;icy; - &amp;YAcy;&amp;rcy;&amp;ocy;&amp;scy;&amp;lcy;&amp;acy;&amp;vcy;&amp;lcy;&amp;softcy;: &amp;ncy;&amp;ocy;&amp;vcy;&amp;ocy;&amp;scy;&amp;tcy;&amp;icy;, &amp;pcy;&amp;ocy;&amp;gcy;&amp;ocy;&amp;dcy;&amp;acy;, &amp;rcy;&amp;acy;&amp;bcy;&amp;ocy;&amp;tcy;&amp;acy; &amp;vcy; &amp;YAcy;&amp;rcy;&amp;ocy;&amp;scy;&amp;lcy;&amp;acy;&amp;vcy;&amp;lcy;&amp;iecy;, &amp;acy;&amp;vcy;&amp;tcy;&amp;ocy;&amp;mcy;&amp;ocy;&amp;bcy;&amp;icy;&amp;lcy;&amp;icy;, &amp;ncy;&amp;iecy;&amp;dcy;&amp;vcy;&amp;icy;&amp;zhcy;&amp;icy;&amp;mcy;&amp;ocy;&amp;scy;&amp;tcy;&amp;softcy;, &amp;zcy;&amp;ncy;&amp;acy;&amp;kcy;&amp;ocy;&amp;mcy;&amp;scy;&amp;tcy;&amp;vcy;&amp;acy;, &amp;YAcy;&amp;rcy;&amp;ocy;&amp;scy;&amp;lcy;&amp;acy;&amp;vcy;&amp;scy;&amp;kcy;&amp;icy;&amp;iecy; &amp;fcy;&amp;ocy;&amp;rcy;&amp;ucy;&amp;mcy;&amp;y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78452" y="5500702"/>
            <a:ext cx="1665548" cy="13572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1738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C:\Users\User\Desktop\IMG_536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1"/>
            <a:ext cx="4241374" cy="6143669"/>
          </a:xfrm>
          <a:prstGeom prst="rect">
            <a:avLst/>
          </a:prstGeom>
          <a:noFill/>
        </p:spPr>
      </p:pic>
      <p:pic>
        <p:nvPicPr>
          <p:cNvPr id="7" name="Рисунок 6" descr="C:\Users\User\Desktop\IMG_536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42852"/>
            <a:ext cx="4357718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755650" y="1341438"/>
            <a:ext cx="7704138" cy="2303462"/>
          </a:xfrm>
          <a:prstGeom prst="rect">
            <a:avLst/>
          </a:prstGeom>
          <a:noFill/>
        </p:spPr>
        <p:txBody>
          <a:bodyPr vert="horz" wrap="none" fromWordArt="1">
            <a:prstTxWarp prst="textPlain">
              <a:avLst>
                <a:gd name="adj" fmla="val 50000"/>
              </a:avLst>
            </a:prstTxWarp>
            <a:scene3d>
              <a:camera prst="orthographicFront">
                <a:rot lat="0" lon="299947" rev="0"/>
              </a:camera>
              <a:lightRig rig="threePt" dir="t"/>
            </a:scene3d>
            <a:sp3d extrusionH="57150" prstMaterial="dkEdge">
              <a:bevelT w="38100" h="38100"/>
              <a:bevelB h="25400" prst="softRound"/>
            </a:sp3d>
          </a:bodyPr>
          <a:lstStyle/>
          <a:p>
            <a:pPr algn="ctr"/>
            <a:r>
              <a:rPr lang="ru-RU" sz="3600" kern="10" dirty="0">
                <a:ln w="12700" cap="flat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142844" y="214290"/>
            <a:ext cx="8712752" cy="5627052"/>
          </a:xfrm>
        </p:spPr>
        <p:txBody>
          <a:bodyPr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1-й этап – адаптационный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этом этапе был определен круг обязанностей и полномочий молодого специалиста, проведена диагностика профессиональных затруднений, выявлены недостатки в его умениях и навыках, чтобы выработать программу адаптации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2-й этап – основной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Разработан план работы, осуществлялась корректировка профессиональных умений молодого учителя, оказана помощь в  составлении собственной программы самосовершенствования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3-й этап – контрольно-оценочный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Проверка уровня профессиональной компетентности молодого педагога, определения степени готовности к выполнению своих функциональных обязанностей</a:t>
            </a:r>
          </a:p>
          <a:p>
            <a:endParaRPr lang="ru-RU" dirty="0"/>
          </a:p>
        </p:txBody>
      </p:sp>
      <p:pic>
        <p:nvPicPr>
          <p:cNvPr id="4" name="Picture 2" descr="&amp;Pcy;&amp;ocy;&amp;dcy;&amp;rcy;&amp;ocy;&amp;bcy;&amp;ncy;&amp;ocy;&amp;scy;&amp;tcy;&amp;icy; - &amp;Ncy;&amp;ocy;&amp;vcy;&amp;ocy;&amp;scy;&amp;tcy;&amp;icy; - &amp;YAcy;&amp;rcy;&amp;ocy;&amp;scy;&amp;lcy;&amp;acy;&amp;vcy;&amp;lcy;&amp;softcy;: &amp;ncy;&amp;ocy;&amp;vcy;&amp;ocy;&amp;scy;&amp;tcy;&amp;icy;, &amp;pcy;&amp;ocy;&amp;gcy;&amp;ocy;&amp;dcy;&amp;acy;, &amp;rcy;&amp;acy;&amp;bcy;&amp;ocy;&amp;tcy;&amp;acy; &amp;vcy; &amp;YAcy;&amp;rcy;&amp;ocy;&amp;scy;&amp;lcy;&amp;acy;&amp;vcy;&amp;lcy;&amp;iecy;, &amp;acy;&amp;vcy;&amp;tcy;&amp;ocy;&amp;mcy;&amp;ocy;&amp;bcy;&amp;icy;&amp;lcy;&amp;icy;, &amp;ncy;&amp;iecy;&amp;dcy;&amp;vcy;&amp;icy;&amp;zhcy;&amp;icy;&amp;mcy;&amp;ocy;&amp;scy;&amp;tcy;&amp;softcy;, &amp;zcy;&amp;ncy;&amp;acy;&amp;kcy;&amp;ocy;&amp;mcy;&amp;scy;&amp;tcy;&amp;vcy;&amp;acy;, &amp;YAcy;&amp;rcy;&amp;ocy;&amp;scy;&amp;lcy;&amp;acy;&amp;vcy;&amp;scy;&amp;kcy;&amp;icy;&amp;iecy; &amp;fcy;&amp;ocy;&amp;rcy;&amp;ucy;&amp;m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78452" y="5500702"/>
            <a:ext cx="1665548" cy="1357298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/>
              <a:t>Эффективные формы взаимодействия: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285720" y="1357298"/>
            <a:ext cx="8569876" cy="4484044"/>
          </a:xfrm>
        </p:spPr>
        <p:txBody>
          <a:bodyPr/>
          <a:lstStyle/>
          <a:p>
            <a:pPr algn="ctr">
              <a:buFontTx/>
              <a:buChar char="-"/>
            </a:pPr>
            <a:r>
              <a:rPr lang="ru-RU" dirty="0" smtClean="0"/>
              <a:t>деловые и ролевые игры; </a:t>
            </a:r>
          </a:p>
          <a:p>
            <a:pPr algn="ctr">
              <a:buFontTx/>
              <a:buChar char="-"/>
            </a:pPr>
            <a:r>
              <a:rPr lang="ru-RU" dirty="0" smtClean="0"/>
              <a:t>анализ ситуаций; </a:t>
            </a:r>
          </a:p>
          <a:p>
            <a:pPr algn="ctr">
              <a:buFontTx/>
              <a:buChar char="-"/>
            </a:pPr>
            <a:r>
              <a:rPr lang="ru-RU" dirty="0" err="1" smtClean="0"/>
              <a:t>самоактуализация</a:t>
            </a:r>
            <a:r>
              <a:rPr lang="ru-RU" dirty="0" smtClean="0"/>
              <a:t>; </a:t>
            </a:r>
          </a:p>
          <a:p>
            <a:pPr algn="ctr">
              <a:buFontTx/>
              <a:buChar char="-"/>
            </a:pPr>
            <a:r>
              <a:rPr lang="ru-RU" dirty="0" smtClean="0"/>
              <a:t>личный положительный пример наставника;</a:t>
            </a:r>
          </a:p>
          <a:p>
            <a:pPr algn="ctr">
              <a:buFontTx/>
              <a:buChar char="-"/>
            </a:pPr>
            <a:r>
              <a:rPr lang="ru-RU" dirty="0" smtClean="0"/>
              <a:t>доброжелательность и взаимное уважение; </a:t>
            </a:r>
          </a:p>
          <a:p>
            <a:pPr algn="ctr">
              <a:buFontTx/>
              <a:buChar char="-"/>
            </a:pPr>
            <a:r>
              <a:rPr lang="ru-RU" dirty="0" smtClean="0"/>
              <a:t>согласованность действий; </a:t>
            </a:r>
          </a:p>
          <a:p>
            <a:pPr algn="ctr">
              <a:buFontTx/>
              <a:buChar char="-"/>
            </a:pPr>
            <a:r>
              <a:rPr lang="ru-RU" dirty="0" smtClean="0"/>
              <a:t>развитие способности принимать решения </a:t>
            </a:r>
          </a:p>
          <a:p>
            <a:endParaRPr lang="ru-RU" dirty="0"/>
          </a:p>
        </p:txBody>
      </p:sp>
      <p:pic>
        <p:nvPicPr>
          <p:cNvPr id="4" name="Picture 2" descr="&amp;Pcy;&amp;ocy;&amp;dcy;&amp;rcy;&amp;ocy;&amp;bcy;&amp;ncy;&amp;ocy;&amp;scy;&amp;tcy;&amp;icy; - &amp;Ncy;&amp;ocy;&amp;vcy;&amp;ocy;&amp;scy;&amp;tcy;&amp;icy; - &amp;YAcy;&amp;rcy;&amp;ocy;&amp;scy;&amp;lcy;&amp;acy;&amp;vcy;&amp;lcy;&amp;softcy;: &amp;ncy;&amp;ocy;&amp;vcy;&amp;ocy;&amp;scy;&amp;tcy;&amp;icy;, &amp;pcy;&amp;ocy;&amp;gcy;&amp;ocy;&amp;dcy;&amp;acy;, &amp;rcy;&amp;acy;&amp;bcy;&amp;ocy;&amp;tcy;&amp;acy; &amp;vcy; &amp;YAcy;&amp;rcy;&amp;ocy;&amp;scy;&amp;lcy;&amp;acy;&amp;vcy;&amp;lcy;&amp;iecy;, &amp;acy;&amp;vcy;&amp;tcy;&amp;ocy;&amp;mcy;&amp;ocy;&amp;bcy;&amp;icy;&amp;lcy;&amp;icy;, &amp;ncy;&amp;iecy;&amp;dcy;&amp;vcy;&amp;icy;&amp;zhcy;&amp;icy;&amp;mcy;&amp;ocy;&amp;scy;&amp;tcy;&amp;softcy;, &amp;zcy;&amp;ncy;&amp;acy;&amp;kcy;&amp;ocy;&amp;mcy;&amp;scy;&amp;tcy;&amp;vcy;&amp;acy;, &amp;YAcy;&amp;rcy;&amp;ocy;&amp;scy;&amp;lcy;&amp;acy;&amp;vcy;&amp;scy;&amp;kcy;&amp;icy;&amp;iecy; &amp;fcy;&amp;ocy;&amp;rcy;&amp;ucy;&amp;m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78452" y="5500702"/>
            <a:ext cx="1665548" cy="13572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7587" name="Picture 3" descr="E:\Конкурсы 2020-2021\грамоты 2020-2021\Шукалович (pdf.io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3286124"/>
            <a:ext cx="4832344" cy="343270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наставник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85720" y="142852"/>
            <a:ext cx="5714997" cy="321468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Picture 2" descr="&amp;Pcy;&amp;ocy;&amp;dcy;&amp;rcy;&amp;ocy;&amp;bcy;&amp;ncy;&amp;ocy;&amp;scy;&amp;tcy;&amp;icy; - &amp;Ncy;&amp;ocy;&amp;vcy;&amp;ocy;&amp;scy;&amp;tcy;&amp;icy; - &amp;YAcy;&amp;rcy;&amp;ocy;&amp;scy;&amp;lcy;&amp;acy;&amp;vcy;&amp;lcy;&amp;softcy;: &amp;ncy;&amp;ocy;&amp;vcy;&amp;ocy;&amp;scy;&amp;tcy;&amp;icy;, &amp;pcy;&amp;ocy;&amp;gcy;&amp;ocy;&amp;dcy;&amp;acy;, &amp;rcy;&amp;acy;&amp;bcy;&amp;ocy;&amp;tcy;&amp;acy; &amp;vcy; &amp;YAcy;&amp;rcy;&amp;ocy;&amp;scy;&amp;lcy;&amp;acy;&amp;vcy;&amp;lcy;&amp;iecy;, &amp;acy;&amp;vcy;&amp;tcy;&amp;ocy;&amp;mcy;&amp;ocy;&amp;bcy;&amp;icy;&amp;lcy;&amp;icy;, &amp;ncy;&amp;iecy;&amp;dcy;&amp;vcy;&amp;icy;&amp;zhcy;&amp;icy;&amp;mcy;&amp;ocy;&amp;scy;&amp;tcy;&amp;softcy;, &amp;zcy;&amp;ncy;&amp;acy;&amp;kcy;&amp;ocy;&amp;mcy;&amp;scy;&amp;tcy;&amp;vcy;&amp;acy;, &amp;YAcy;&amp;rcy;&amp;ocy;&amp;scy;&amp;lcy;&amp;acy;&amp;vcy;&amp;scy;&amp;kcy;&amp;icy;&amp;iecy; &amp;fcy;&amp;ocy;&amp;rcy;&amp;ucy;&amp;mcy;&amp;ycy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78452" y="0"/>
            <a:ext cx="1665548" cy="13572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E:\Конкурсы 2020-2021\грамоты 2020-2021\IMG_419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14908" cy="32861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Рисунок 4" descr="C:\Users\User\AppData\Local\Temp\Temp2_иом образец.zip\Шукалович Екатерина Петровна_удостоверение_013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251" y="0"/>
            <a:ext cx="4357749" cy="32861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Рисунок 5" descr="E:\Конкурсы 2020-2021\грамоты 2020-2021\IMG_427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3286124"/>
            <a:ext cx="5286412" cy="35718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713397" cy="857231"/>
          </a:xfrm>
        </p:spPr>
        <p:txBody>
          <a:bodyPr/>
          <a:lstStyle/>
          <a:p>
            <a:pPr marL="342900" lvl="0" indent="-342900">
              <a:spcBef>
                <a:spcPct val="20000"/>
              </a:spcBef>
              <a:spcAft>
                <a:spcPts val="0"/>
              </a:spcAft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Дипломы, грамоты, благодарности, свидетельства, сертификаты  разных уровней (2017-2020г.г.)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>
              <a:latin typeface="Times New Roman"/>
              <a:ea typeface="Times New Roman"/>
            </a:endParaRPr>
          </a:p>
        </p:txBody>
      </p:sp>
      <p:pic>
        <p:nvPicPr>
          <p:cNvPr id="5" name="Рисунок 4" descr="D:\Конкурсы 2020-2021\2018-2019\грамота церковь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5794"/>
            <a:ext cx="2500298" cy="3571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D:\Конкурсы 2020-2021\2018-2019\грамоты 2017-18\Кл.час 2 место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785794"/>
            <a:ext cx="2786082" cy="3571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D:\Конкурсы 2020-2021\2018-2019\М м урок школа 2 место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785794"/>
            <a:ext cx="2571768" cy="3571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388" y="785794"/>
            <a:ext cx="2714613" cy="36164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D:\урфо 2020\доп\IMG_397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71604" y="3502550"/>
            <a:ext cx="2517197" cy="3355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 descr="D:\урфо 2020\доп\IMG_3969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3649175" y="3899937"/>
            <a:ext cx="3380822" cy="25353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Содержимое 3" descr="D:\Конкурсы 2020-2021\2018-2019\грамоты 2017-18\Серт Урок+ мун. Шукалович.jpg"/>
          <p:cNvPicPr>
            <a:picLocks noGrp="1"/>
          </p:cNvPicPr>
          <p:nvPr>
            <p:ph idx="1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 rot="306791">
            <a:off x="6521850" y="4539448"/>
            <a:ext cx="2551476" cy="1699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:\Конкурсы 2020-2021\2018-2019\грамоты 2017-18\Документ СФПГ18-1697197_02 (Znanio.ru)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3071834" cy="2500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D:\Конкурсы 2020-2021\2019-2020\сертификат Учитель будущего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0"/>
            <a:ext cx="2714644" cy="37147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D:\Конкурсы 2020-2021\2018-2019\грамоты 2017-18\certificate_Osd62T9eVn07Pf3ZkwfLF7BWsMidAcG2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0"/>
            <a:ext cx="2714644" cy="37861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D:\урфо 2020\доп\IMG_397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2714620"/>
            <a:ext cx="2857520" cy="37862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2" descr="C:\Users\User\Desktop\Шукалович (pdf.io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00298" y="4000504"/>
            <a:ext cx="3705282" cy="26320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D:\Конкурсы 2020-2021\грамоты 2020-2021\Шукалович Екатерина Петровна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43570" y="3714752"/>
            <a:ext cx="3500430" cy="2571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педсовет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педсовет</Template>
  <TotalTime>2055</TotalTime>
  <Words>374</Words>
  <Application>Microsoft Office PowerPoint</Application>
  <PresentationFormat>Экран (4:3)</PresentationFormat>
  <Paragraphs>72</Paragraphs>
  <Slides>33</Slides>
  <Notes>0</Notes>
  <HiddenSlides>0</HiddenSlides>
  <MMClips>1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33</vt:i4>
      </vt:variant>
    </vt:vector>
  </HeadingPairs>
  <TitlesOfParts>
    <vt:vector size="36" baseType="lpstr">
      <vt:lpstr>педсовет</vt:lpstr>
      <vt:lpstr>Диаграмма Microsoft Graph</vt:lpstr>
      <vt:lpstr>Диаграмма</vt:lpstr>
      <vt:lpstr>Слайд 1</vt:lpstr>
      <vt:lpstr>Слайд 2</vt:lpstr>
      <vt:lpstr>Основная цель работы наставника с молодым учителем: </vt:lpstr>
      <vt:lpstr>Слайд 4</vt:lpstr>
      <vt:lpstr>Эффективные формы взаимодействия:</vt:lpstr>
      <vt:lpstr>Слайд 6</vt:lpstr>
      <vt:lpstr>Слайд 7</vt:lpstr>
      <vt:lpstr>Дипломы, грамоты, благодарности, свидетельства, сертификаты  разных уровней (2017-2020г.г.) </vt:lpstr>
      <vt:lpstr>Слайд 9</vt:lpstr>
      <vt:lpstr>Слайд 10</vt:lpstr>
      <vt:lpstr>Слайд 11</vt:lpstr>
      <vt:lpstr>Слайд 12</vt:lpstr>
      <vt:lpstr>Участие в вебинарах (2017-2020 г.г.) 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    Рост числа учащихся, принимающих участие в предметных олимпиадах муниципального, областного и всероссийского уровней (2017-2020 г.г.)   </vt:lpstr>
      <vt:lpstr>Увеличение количества и повышение качества творческих работ учащихся по данному предмету (проектов, исследований и др.) (2017-2020 г.г.)  </vt:lpstr>
      <vt:lpstr>Достижения моих учеников. Русский язык (2017-2020 г.г.)  </vt:lpstr>
      <vt:lpstr>Слайд 24</vt:lpstr>
      <vt:lpstr>Достижения моих учеников. Литература (2017-2020 г.г.) </vt:lpstr>
      <vt:lpstr>Слайд 26</vt:lpstr>
      <vt:lpstr>Участие в методической работе</vt:lpstr>
      <vt:lpstr>Слайд 28</vt:lpstr>
      <vt:lpstr>- Международный журнал "Педагог" СМИ ЭЛ №77-65297 https://zhurnalpedagog.ru/servisy/obmen_opytom/skachat_fail?url=zhurnalpedagog.ru&amp;imya_faila=223.doc https://multiurok.ru/files/tekhnologicheskaia-karta-uroka-literatury-po-skazk.htm - Публикации на сайте infourok.ru   https:// infourok.ru/reflesiya-na-urokah-russkogo-yazika-i-literaturi-1313315./html https:// infourok.ru/moya-rodina-selo-berdyuzhe-turistskogo-marshruta-rodnaya-tropinka-1313295//html https:// infourok.ru/proekt-moya-semya-klass-1313245/html  https:// infourok.ru/vserossiykiy- konkurs-sochineniy-rabota-uchenici-a-klassa-emelyanovoy-yulii1-1313302//html  https:// infourok.ru/vserossiykiy- konkurs-sochineniy-rabota-uchenici-a-klassa-tashlanovoy-anni-1313307//html  - Публикация на сайте школы  www.berd-school.ru - Публикации  https://bukva.cjm/ru/konkurs/4418.pdf https://ushinskij.ru </vt:lpstr>
      <vt:lpstr>  Внеурочная деятельность  </vt:lpstr>
      <vt:lpstr>Слайд 31</vt:lpstr>
      <vt:lpstr>Слайд 32</vt:lpstr>
      <vt:lpstr>Слайд 33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User</cp:lastModifiedBy>
  <cp:revision>257</cp:revision>
  <dcterms:created xsi:type="dcterms:W3CDTF">2014-10-26T15:35:47Z</dcterms:created>
  <dcterms:modified xsi:type="dcterms:W3CDTF">2021-08-23T17:38:05Z</dcterms:modified>
</cp:coreProperties>
</file>