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38" r:id="rId2"/>
    <p:sldId id="439" r:id="rId3"/>
    <p:sldId id="390" r:id="rId4"/>
    <p:sldId id="391" r:id="rId5"/>
    <p:sldId id="392" r:id="rId6"/>
    <p:sldId id="393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21" r:id="rId16"/>
    <p:sldId id="406" r:id="rId17"/>
    <p:sldId id="422" r:id="rId18"/>
    <p:sldId id="423" r:id="rId19"/>
    <p:sldId id="424" r:id="rId20"/>
    <p:sldId id="425" r:id="rId21"/>
    <p:sldId id="426" r:id="rId22"/>
    <p:sldId id="427" r:id="rId23"/>
    <p:sldId id="358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387" r:id="rId32"/>
    <p:sldId id="409" r:id="rId33"/>
    <p:sldId id="437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3300"/>
    <a:srgbClr val="3399FF"/>
    <a:srgbClr val="FF99FF"/>
    <a:srgbClr val="990033"/>
    <a:srgbClr val="A50021"/>
    <a:srgbClr val="006699"/>
    <a:srgbClr val="008000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80" autoAdjust="0"/>
    <p:restoredTop sz="94673" autoAdjust="0"/>
  </p:normalViewPr>
  <p:slideViewPr>
    <p:cSldViewPr>
      <p:cViewPr varScale="1">
        <p:scale>
          <a:sx n="83" d="100"/>
          <a:sy n="83" d="100"/>
        </p:scale>
        <p:origin x="-100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25575865999964525"/>
          <c:y val="5.1730775226958112E-2"/>
          <c:w val="0.55760406888619563"/>
          <c:h val="0.830052926830709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</c:v>
                </c:pt>
                <c:pt idx="1">
                  <c:v>150</c:v>
                </c:pt>
                <c:pt idx="2">
                  <c:v>50</c:v>
                </c:pt>
                <c:pt idx="3">
                  <c:v>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2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B3-4034-9453-7C9F5BAE44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</c:v>
                </c:pt>
                <c:pt idx="1">
                  <c:v>150</c:v>
                </c:pt>
                <c:pt idx="2">
                  <c:v>50</c:v>
                </c:pt>
                <c:pt idx="3">
                  <c:v>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135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B3-4034-9453-7C9F5BAE44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</c:v>
                </c:pt>
                <c:pt idx="1">
                  <c:v>150</c:v>
                </c:pt>
                <c:pt idx="2">
                  <c:v>50</c:v>
                </c:pt>
                <c:pt idx="3">
                  <c:v>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7B3-4034-9453-7C9F5BAE445B}"/>
            </c:ext>
          </c:extLst>
        </c:ser>
        <c:shape val="cylinder"/>
        <c:axId val="141031680"/>
        <c:axId val="141035392"/>
        <c:axId val="0"/>
      </c:bar3DChart>
      <c:catAx>
        <c:axId val="141031680"/>
        <c:scaling>
          <c:orientation val="minMax"/>
        </c:scaling>
        <c:axPos val="b"/>
        <c:numFmt formatCode="General" sourceLinked="1"/>
        <c:tickLblPos val="nextTo"/>
        <c:crossAx val="141035392"/>
        <c:crosses val="autoZero"/>
        <c:auto val="1"/>
        <c:lblAlgn val="ctr"/>
        <c:lblOffset val="100"/>
      </c:catAx>
      <c:valAx>
        <c:axId val="141035392"/>
        <c:scaling>
          <c:orientation val="minMax"/>
        </c:scaling>
        <c:axPos val="l"/>
        <c:majorGridlines/>
        <c:numFmt formatCode="General" sourceLinked="1"/>
        <c:tickLblPos val="nextTo"/>
        <c:crossAx val="14103168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100</c:v>
                </c:pt>
                <c:pt idx="1">
                  <c:v>50</c:v>
                </c:pt>
                <c:pt idx="2">
                  <c:v>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EB-4FD3-98BE-FB334B02E3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100</c:v>
                </c:pt>
                <c:pt idx="1">
                  <c:v>50</c:v>
                </c:pt>
                <c:pt idx="2">
                  <c:v>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4EB-4FD3-98BE-FB334B02E3B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100</c:v>
                </c:pt>
                <c:pt idx="1">
                  <c:v>50</c:v>
                </c:pt>
                <c:pt idx="2">
                  <c:v>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4EB-4FD3-98BE-FB334B02E3B8}"/>
            </c:ext>
          </c:extLst>
        </c:ser>
        <c:shape val="cylinder"/>
        <c:axId val="181768960"/>
        <c:axId val="181770496"/>
        <c:axId val="0"/>
      </c:bar3DChart>
      <c:catAx>
        <c:axId val="181768960"/>
        <c:scaling>
          <c:orientation val="minMax"/>
        </c:scaling>
        <c:axPos val="b"/>
        <c:numFmt formatCode="General" sourceLinked="1"/>
        <c:tickLblPos val="nextTo"/>
        <c:crossAx val="181770496"/>
        <c:crosses val="autoZero"/>
        <c:auto val="1"/>
        <c:lblAlgn val="ctr"/>
        <c:lblOffset val="100"/>
      </c:catAx>
      <c:valAx>
        <c:axId val="181770496"/>
        <c:scaling>
          <c:orientation val="minMax"/>
        </c:scaling>
        <c:axPos val="l"/>
        <c:majorGridlines/>
        <c:numFmt formatCode="General" sourceLinked="1"/>
        <c:tickLblPos val="nextTo"/>
        <c:crossAx val="18176896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победители</c:v>
                </c:pt>
                <c:pt idx="1">
                  <c:v>конкурсы</c:v>
                </c:pt>
                <c:pt idx="2">
                  <c:v>конференции</c:v>
                </c:pt>
                <c:pt idx="3">
                  <c:v>сочинения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52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C1-42A8-AD07-902DC79D675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победители</c:v>
                </c:pt>
                <c:pt idx="1">
                  <c:v>конкурсы</c:v>
                </c:pt>
                <c:pt idx="2">
                  <c:v>конференции</c:v>
                </c:pt>
                <c:pt idx="3">
                  <c:v>сочинения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</c:v>
                </c:pt>
                <c:pt idx="1">
                  <c:v>147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C1-42A8-AD07-902DC79D675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c:spPr>
          <c:cat>
            <c:strRef>
              <c:f>Лист1!$A$2:$A$5</c:f>
              <c:strCache>
                <c:ptCount val="4"/>
                <c:pt idx="0">
                  <c:v>победители</c:v>
                </c:pt>
                <c:pt idx="1">
                  <c:v>конкурсы</c:v>
                </c:pt>
                <c:pt idx="2">
                  <c:v>конференции</c:v>
                </c:pt>
                <c:pt idx="3">
                  <c:v>сочинения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37</c:v>
                </c:pt>
                <c:pt idx="1">
                  <c:v>111</c:v>
                </c:pt>
                <c:pt idx="2">
                  <c:v>4</c:v>
                </c:pt>
                <c:pt idx="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FC1-42A8-AD07-902DC79D675D}"/>
            </c:ext>
          </c:extLst>
        </c:ser>
        <c:axId val="124657664"/>
        <c:axId val="124717312"/>
      </c:barChart>
      <c:catAx>
        <c:axId val="124657664"/>
        <c:scaling>
          <c:orientation val="minMax"/>
        </c:scaling>
        <c:axPos val="l"/>
        <c:numFmt formatCode="General" sourceLinked="0"/>
        <c:majorTickMark val="none"/>
        <c:tickLblPos val="nextTo"/>
        <c:crossAx val="124717312"/>
        <c:crosses val="autoZero"/>
        <c:auto val="1"/>
        <c:lblAlgn val="ctr"/>
        <c:lblOffset val="100"/>
      </c:catAx>
      <c:valAx>
        <c:axId val="124717312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crossAx val="1246576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53B43-091D-48EA-A92E-5C1317F5E2DE}" type="datetimeFigureOut">
              <a:rPr lang="ru-RU" smtClean="0"/>
              <a:pPr/>
              <a:t>23.08.2021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30F0-2FA0-43D9-A486-5D0C05C2E8C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483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367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89770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4209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86665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11309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9000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96" r:id="rId2"/>
    <p:sldLayoutId id="2147483797" r:id="rId3"/>
    <p:sldLayoutId id="2147483798" r:id="rId4"/>
    <p:sldLayoutId id="2147483799" r:id="rId5"/>
    <p:sldLayoutId id="2147483800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7;&#1077;&#1076;&#1072;&#1075;&#1086;&#1075;&#1080;&#1095;&#1077;&#1089;&#1082;&#1080;&#1081;-&#1088;&#1077;&#1089;&#1091;&#1088;&#1089;.&#1088;&#1092;/id88371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nsportal.ru/ekaterina-petrovna-shukalovich" TargetMode="External"/><Relationship Id="rId4" Type="http://schemas.openxmlformats.org/officeDocument/2006/relationships/hyperlink" Target="NUL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hyperlink" Target="https://multiurok.ru/files/tekhnologicheskaia-karta-uroka-literatury-po-skazk.htm" TargetMode="External"/><Relationship Id="rId7" Type="http://schemas.openxmlformats.org/officeDocument/2006/relationships/image" Target="../media/image123.jpeg"/><Relationship Id="rId2" Type="http://schemas.openxmlformats.org/officeDocument/2006/relationships/hyperlink" Target="https://zhurnalpedagog.ru/servisy/obmen_opytom/skachat_fail?url=zhurnalpedagog.ru&amp;imya_faila=223.doc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shinskij.ru/" TargetMode="External"/><Relationship Id="rId5" Type="http://schemas.openxmlformats.org/officeDocument/2006/relationships/hyperlink" Target="https://bukva.cjm/ru/konkurs/4418.pdf" TargetMode="External"/><Relationship Id="rId4" Type="http://schemas.openxmlformats.org/officeDocument/2006/relationships/hyperlink" Target="http://www.berd-school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User\Desktop\&#8470;1-013%20&#1055;&#1088;&#1077;&#1079;&#1077;&#1085;&#1090;&#1072;&#1094;&#1080;&#1103;%20&#1064;&#1091;&#1082;&#1072;&#1083;&#1086;&#1074;&#1080;&#1095;%20&#1045;.&#1055;.%20&#1052;&#1040;&#1054;&#1059;%20&#1057;&#1054;&#1064;%20&#1089;.&#1041;&#1077;&#1088;&#1076;&#1102;&#1078;&#1100;&#1077;\&#1085;&#1072;&#1089;&#1090;&#1072;&#1074;&#1085;&#1080;&#1082;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 txBox="1">
            <a:spLocks/>
          </p:cNvSpPr>
          <p:nvPr/>
        </p:nvSpPr>
        <p:spPr>
          <a:xfrm>
            <a:off x="428596" y="0"/>
            <a:ext cx="8286808" cy="214311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4A452A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00034" y="428604"/>
            <a:ext cx="8355562" cy="442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ssandra" pitchFamily="66" charset="0"/>
                <a:ea typeface="Arial Unicode MS" pitchFamily="34" charset="-128"/>
                <a:cs typeface="Arial" pitchFamily="34" charset="0"/>
              </a:rPr>
              <a:t>«Сопровождение профессионального развития молодых педагогов»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ssandra" pitchFamily="66" charset="0"/>
                <a:ea typeface="Arial Unicode MS" pitchFamily="34" charset="-128"/>
                <a:cs typeface="Arial" pitchFamily="34" charset="0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ssandra" pitchFamily="66" charset="0"/>
                <a:ea typeface="Arial Unicode MS" pitchFamily="34" charset="-128"/>
                <a:cs typeface="Arial" pitchFamily="34" charset="0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ssandra" pitchFamily="66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3929066"/>
            <a:ext cx="5429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 smtClean="0">
                <a:solidFill>
                  <a:prstClr val="black"/>
                </a:solidFill>
              </a:rPr>
              <a:t>учитель русского языка и литературы </a:t>
            </a:r>
            <a:br>
              <a:rPr lang="ru-RU" sz="2000" b="1" dirty="0" smtClean="0">
                <a:solidFill>
                  <a:prstClr val="black"/>
                </a:solidFill>
              </a:rPr>
            </a:br>
            <a:r>
              <a:rPr lang="ru-RU" sz="2000" b="1" dirty="0" smtClean="0">
                <a:solidFill>
                  <a:prstClr val="black"/>
                </a:solidFill>
              </a:rPr>
              <a:t>МАОУ «СОШ с.Бердюжье </a:t>
            </a:r>
            <a:r>
              <a:rPr lang="ru-RU" sz="2000" b="1" dirty="0" smtClean="0">
                <a:solidFill>
                  <a:prstClr val="black"/>
                </a:solidFill>
              </a:rPr>
              <a:t/>
            </a:r>
            <a:br>
              <a:rPr lang="ru-RU" sz="2000" b="1" dirty="0" smtClean="0">
                <a:solidFill>
                  <a:prstClr val="black"/>
                </a:solidFill>
              </a:rPr>
            </a:br>
            <a:r>
              <a:rPr lang="ru-RU" sz="2000" b="1" dirty="0" err="1" smtClean="0">
                <a:solidFill>
                  <a:prstClr val="black"/>
                </a:solidFill>
              </a:rPr>
              <a:t>Шукалович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Е.П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lang="ru-RU" sz="2000" b="1" dirty="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5140" y="6198990"/>
            <a:ext cx="928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2021г.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Конкурсы 2020-2021\2018-2019\грамоты 2017-18\Шукалович конф. Иши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4324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D:\Конкурсы 2020-2021\2018-2019\грамоты 2017-18\мега талант\301520_svid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42852"/>
            <a:ext cx="328614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урфо 2020\доп\IMG_39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0"/>
            <a:ext cx="257173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онкурсы 2020-2021\2018-2019\Свид-во участника  Шаг в буд. 2018 Шукалович Е.П.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428868"/>
            <a:ext cx="292895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онкурсы 2020-2021\2019-2020\благ. письмо Ишим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571744"/>
            <a:ext cx="278608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Temp\Temp1_Все наградные.zip\11592\155852854\Свидетельство о подготовке победителей konkurs-start.ru №15585285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143224"/>
            <a:ext cx="271464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урфо 2020\доп\IMG_397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90896" y="4405656"/>
            <a:ext cx="197573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214290"/>
            <a:ext cx="9144000" cy="2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организацию и проведение мероприятий</a:t>
            </a:r>
            <a:r>
              <a:rPr kumimoji="0" lang="ru-RU" sz="2400" b="1" i="1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(2017-2020 г.г.)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 descr="D:\Конкурсы 2020-2021\2018-2019\викторина к 9 мая\Документ СОРГВМАЙ19-2135_05 (Znanio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2428892" cy="3435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D:\Конкурсы 2020-2021\2018-2019\грамоты 2017-18\благ. Шук. Е.П. РМ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57166"/>
            <a:ext cx="2286016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Конкурсы 2020-2021\2018-2019\грамоты 2017-18\Благодарность координатору за активную помощь konkurs-start.ru №115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2214578" cy="3277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Конкурсы 2020-2021\2018-2019\Благодарность координатору за активную помощь olimpiadia.ru №1905236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57166"/>
            <a:ext cx="2357422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7" descr="D:\Конкурсы 2020-2021\2018-2019\грамоты 2017-18\мега талант\301520_thanks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43314"/>
            <a:ext cx="278605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11" descr="D:\Конкурсы 2020-2021\2018-2019\грамоты 2017-18\Звезда спасения Шукалович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3643314"/>
            <a:ext cx="2428860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D:\Конкурсы 2020-2021\2018-2019\Шукалович Екатерина Петровна - благодарность организатору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3643314"/>
            <a:ext cx="2310887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D:\Конкурсы 2020-2021\2018-2019\Свидетельство о подготовке победителей olimpiadia.ru №16645983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238" y="3590014"/>
            <a:ext cx="2308762" cy="3267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D:\Конкурсы 2020-2021\2018-2019\грамоты 2017-18\1726632-hires_mw_r_2017-letter-org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357826"/>
            <a:ext cx="2285984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214290"/>
            <a:ext cx="8856241" cy="42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в онлайн – мероприятиях (2017-2020 г.г.)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Содержимое 3" descr="D:\Конкурсы 2020-2021\2019-2020\2b110bbab59ff7fe61912c9a2720ebfd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71480"/>
            <a:ext cx="328614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Конкурсы 2020-2021\2019-2020\21ef8d51b33670596a34b32756739e0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71480"/>
            <a:ext cx="328614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Конкурсы 2020-2021\2019-2020\ebd624b3f2d756f91f40bfead1d316cc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3116"/>
            <a:ext cx="3286148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Конкурсы 2020-2021\грамоты 2020-2021\серт.умная метод. 2020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429132"/>
            <a:ext cx="3357586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2857496"/>
            <a:ext cx="2422733" cy="3427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Конкурсы 2020-2021\2019-2020\80e392b4d03138180920fe8bfa0017a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857496"/>
            <a:ext cx="2357454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00042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858148" cy="357190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(2017-2020 г.г.)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Конкурсы 2020-2021\2018-2019\fef78d7c9fc45d9d8de2316074e763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2374293" cy="3361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Конкурсы 2020-2021\2018-2019\154812834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500042"/>
            <a:ext cx="2286015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Конкурсы 2020-2021\2019-2020\619c3825257fd4feefaba0f0361e01a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2286016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Конкурсы 2020-2021\2019-2020\fa55e20814242307c9df6e122e0308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57166"/>
            <a:ext cx="250029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:\Конкурсы 2020-2021\2019-2020\456d2d267f1442314be205e8beec05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76"/>
            <a:ext cx="2428860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 rot="21005580">
            <a:off x="1899770" y="4138374"/>
            <a:ext cx="3381378" cy="244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D:\Конкурсы 2020-2021\2018-2019\грамоты 2017-18\мега талант\73228f40f6c750485bdb9a690f8c30d4 (1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58681">
            <a:off x="4033875" y="3174022"/>
            <a:ext cx="3323910" cy="2510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D:\урфо 2020\доп\IMG_397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639093">
            <a:off x="6459439" y="4058746"/>
            <a:ext cx="2027977" cy="2968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142851"/>
            <a:ext cx="8643967" cy="7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в семинарах (2017-2020 г.г.)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 descr="D:\Конкурсы 2020-2021\2018-2019\грамоты 2017-18\серт. январь 2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2928958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Конкурсы 2020-2021\2019-2020\серт Шукалович ФГОС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642918"/>
            <a:ext cx="2857520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Конкурсы 2020-2021\2018-2019\Сертификат участника семинара Шаг в буд. Шукалович Е.П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2643206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Конкурсы 2020-2021\2019-2020\Сертификат Тюмень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143248"/>
            <a:ext cx="2643206" cy="352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:\урфо 2020\доп\IMG_39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857368" y="3929054"/>
            <a:ext cx="2571744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29132"/>
            <a:ext cx="45005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Шукалович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Екатерина Петровна,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учитель русского языка и литературы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</a:t>
            </a:r>
            <a:b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стаж – 29 лет</a:t>
            </a:r>
            <a:endParaRPr lang="ru-RU" sz="1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Конкурсы 2020-2021\грамоты 2020-2021\Конкурс Две звезды МАОУ СОШ с.Бердюжье\Шукалович Екатерина Петровна МАОУ СОШ с. Бердюжь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57" y="687146"/>
            <a:ext cx="3389873" cy="3745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57620" y="2950189"/>
            <a:ext cx="52863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https://педагогический-ресурс.рф/id88371</a:t>
            </a:r>
            <a:endParaRPr lang="ru-RU" sz="1600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invalidUrl="http:///"/>
              </a:rPr>
              <a:t>http://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учительский сайт//</a:t>
            </a:r>
            <a:r>
              <a:rPr lang="ru-RU" sz="1600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Шукалович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Екатерина Петровна №АА-168767 </a:t>
            </a:r>
          </a:p>
          <a:p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invalidUrl="http:///"/>
              </a:rPr>
              <a:t>http://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multiurok.ru/epsch/№MUS141722 </a:t>
            </a:r>
          </a:p>
          <a:p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http://nsportal.ru/ekaterina-petrovna-shukalovich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071934" y="1142984"/>
            <a:ext cx="3786214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с. Бердюжье»,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Тюменская область</a:t>
            </a:r>
          </a:p>
          <a:p>
            <a:pPr algn="ctr" eaLnBrk="0" hangingPunct="0"/>
            <a:endParaRPr lang="ru-RU" sz="1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Первый Межрегиональный смотр-конкурс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«Лучшие педагоги Уральского Федерального округа - 2020»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720" y="0"/>
            <a:ext cx="8400280" cy="5939326"/>
          </a:xfrm>
        </p:spPr>
      </p:pic>
    </p:spTree>
    <p:extLst>
      <p:ext uri="{BB962C8B-B14F-4D97-AF65-F5344CB8AC3E}">
        <p14:creationId xmlns:p14="http://schemas.microsoft.com/office/powerpoint/2010/main" xmlns="" val="33096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000364" y="1"/>
            <a:ext cx="5855232" cy="7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Мой любимый кабинет русского языка и литературы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00364" cy="2250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928670"/>
            <a:ext cx="3071834" cy="230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66" y="1285860"/>
            <a:ext cx="3071834" cy="230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10020"/>
            <a:ext cx="2214546" cy="2947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3571876"/>
            <a:ext cx="3324411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User\Desktop\IMG_396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3874952"/>
            <a:ext cx="2131622" cy="2983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0"/>
            <a:ext cx="30718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Современные технологии обучения в моей практике</a:t>
            </a:r>
          </a:p>
          <a:p>
            <a:pPr algn="ctr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42844" y="1708610"/>
            <a:ext cx="307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u="sng" dirty="0" smtClean="0"/>
              <a:t>в учебном процессе: </a:t>
            </a:r>
            <a:endParaRPr lang="ru-RU" sz="2000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14290"/>
            <a:ext cx="257176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9а класс\Исторический парк Тюмень 2019 9а кл\IMG-6f30b58f829d0a1ea53ee1c02526946e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500306"/>
            <a:ext cx="2500330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Конкурсы 2020-2021\грамоты 2020-2021\Конкурс Две звезды МАОУ СОШ с.Бердюжье\Шукалович Е.П. МАОУ СОШ с.Бердюжье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643446"/>
            <a:ext cx="2643174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643446"/>
            <a:ext cx="289323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Овальная выноска 9"/>
          <p:cNvSpPr/>
          <p:nvPr/>
        </p:nvSpPr>
        <p:spPr>
          <a:xfrm rot="20905300">
            <a:off x="17792" y="2159191"/>
            <a:ext cx="3202913" cy="1926064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Технология учебной дискуссии, учебной деловой игры</a:t>
            </a:r>
            <a:endParaRPr lang="ru-RU" dirty="0"/>
          </a:p>
        </p:txBody>
      </p:sp>
      <p:sp>
        <p:nvSpPr>
          <p:cNvPr id="11" name="Овальная выноска 10"/>
          <p:cNvSpPr/>
          <p:nvPr/>
        </p:nvSpPr>
        <p:spPr>
          <a:xfrm rot="782891">
            <a:off x="3254589" y="2478598"/>
            <a:ext cx="3198896" cy="1985062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Технология индивидуализации и дифференциации обучения </a:t>
            </a:r>
            <a:endParaRPr lang="ru-RU" dirty="0"/>
          </a:p>
        </p:txBody>
      </p:sp>
      <p:sp>
        <p:nvSpPr>
          <p:cNvPr id="12" name="Овальная выноска 11"/>
          <p:cNvSpPr/>
          <p:nvPr/>
        </p:nvSpPr>
        <p:spPr>
          <a:xfrm rot="20736532">
            <a:off x="482418" y="4236295"/>
            <a:ext cx="3299548" cy="1999397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Технология театрализации</a:t>
            </a:r>
            <a:endParaRPr lang="ru-RU" dirty="0"/>
          </a:p>
        </p:txBody>
      </p:sp>
      <p:sp>
        <p:nvSpPr>
          <p:cNvPr id="13" name="Овальная выноска 12"/>
          <p:cNvSpPr/>
          <p:nvPr/>
        </p:nvSpPr>
        <p:spPr>
          <a:xfrm rot="1138178">
            <a:off x="5915584" y="296251"/>
            <a:ext cx="3010217" cy="1845404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Технология критического мышления</a:t>
            </a:r>
            <a:endParaRPr lang="ru-RU" dirty="0"/>
          </a:p>
        </p:txBody>
      </p:sp>
      <p:sp>
        <p:nvSpPr>
          <p:cNvPr id="14" name="Freeform 9"/>
          <p:cNvSpPr>
            <a:spLocks/>
          </p:cNvSpPr>
          <p:nvPr/>
        </p:nvSpPr>
        <p:spPr bwMode="gray">
          <a:xfrm rot="9277874" flipH="1">
            <a:off x="2936998" y="1776698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/>
          </p:cNvSpPr>
          <p:nvPr/>
        </p:nvSpPr>
        <p:spPr bwMode="gray">
          <a:xfrm flipH="1">
            <a:off x="0" y="3714752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Freeform 9"/>
          <p:cNvSpPr>
            <a:spLocks/>
          </p:cNvSpPr>
          <p:nvPr/>
        </p:nvSpPr>
        <p:spPr bwMode="gray">
          <a:xfrm rot="19285853" flipH="1">
            <a:off x="5574843" y="1789227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gray">
          <a:xfrm rot="17085967" flipH="1">
            <a:off x="3192606" y="5260608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0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технологии обучения в моей практике</a:t>
            </a: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gray">
          <a:xfrm>
            <a:off x="285720" y="857232"/>
            <a:ext cx="2567684" cy="1785950"/>
          </a:xfrm>
          <a:prstGeom prst="ellipse">
            <a:avLst/>
          </a:prstGeom>
          <a:solidFill>
            <a:schemeClr val="accent6"/>
          </a:solidFill>
          <a:ln w="9525" algn="ctr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r>
              <a:rPr lang="ru-RU" sz="2400" b="1" dirty="0" smtClean="0"/>
              <a:t>Диалоговые</a:t>
            </a:r>
          </a:p>
          <a:p>
            <a:r>
              <a:rPr lang="ru-RU" sz="2400" b="1" dirty="0" smtClean="0"/>
              <a:t> технологии</a:t>
            </a:r>
            <a:endParaRPr lang="ru-RU" sz="2400" dirty="0" smtClean="0"/>
          </a:p>
        </p:txBody>
      </p:sp>
      <p:sp>
        <p:nvSpPr>
          <p:cNvPr id="6" name="Стрелка вниз 5"/>
          <p:cNvSpPr/>
          <p:nvPr/>
        </p:nvSpPr>
        <p:spPr>
          <a:xfrm>
            <a:off x="2786050" y="714356"/>
            <a:ext cx="3143272" cy="1571636"/>
          </a:xfrm>
          <a:prstGeom prst="downArrow">
            <a:avLst>
              <a:gd name="adj1" fmla="val 50000"/>
              <a:gd name="adj2" fmla="val 495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92185" y="2143116"/>
            <a:ext cx="3208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/>
              <a:t>в воспитательной работе:</a:t>
            </a:r>
            <a:r>
              <a:rPr lang="ru-RU" sz="2400" dirty="0" smtClean="0"/>
              <a:t> </a:t>
            </a:r>
          </a:p>
        </p:txBody>
      </p:sp>
      <p:sp>
        <p:nvSpPr>
          <p:cNvPr id="8" name="Oval 24"/>
          <p:cNvSpPr>
            <a:spLocks noChangeArrowheads="1"/>
          </p:cNvSpPr>
          <p:nvPr/>
        </p:nvSpPr>
        <p:spPr bwMode="gray">
          <a:xfrm>
            <a:off x="1071538" y="2714620"/>
            <a:ext cx="2357454" cy="187868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/>
            <a:r>
              <a:rPr lang="ru-RU" sz="2000" b="1" dirty="0" smtClean="0"/>
              <a:t>Шоу – </a:t>
            </a:r>
          </a:p>
          <a:p>
            <a:pPr algn="ctr"/>
            <a:r>
              <a:rPr lang="ru-RU" sz="2000" b="1" dirty="0" smtClean="0"/>
              <a:t>технологии</a:t>
            </a:r>
            <a:endParaRPr lang="ru-RU" sz="2000" dirty="0" smtClean="0"/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gray">
          <a:xfrm>
            <a:off x="3428992" y="2928934"/>
            <a:ext cx="2448272" cy="1809046"/>
          </a:xfrm>
          <a:prstGeom prst="ellipse">
            <a:avLst/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2700000" scaled="0"/>
          </a:gradFill>
          <a:ln w="9525" algn="ctr">
            <a:noFill/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r>
              <a:rPr lang="ru-RU" sz="2400" b="1" dirty="0" smtClean="0"/>
              <a:t>Технология </a:t>
            </a:r>
          </a:p>
          <a:p>
            <a:r>
              <a:rPr lang="ru-RU" sz="2400" b="1" dirty="0" smtClean="0"/>
              <a:t>«Коллаж»</a:t>
            </a:r>
            <a:endParaRPr lang="ru-RU" sz="2400" dirty="0" smtClean="0"/>
          </a:p>
        </p:txBody>
      </p:sp>
      <p:sp>
        <p:nvSpPr>
          <p:cNvPr id="10" name="Овал 9"/>
          <p:cNvSpPr/>
          <p:nvPr/>
        </p:nvSpPr>
        <p:spPr>
          <a:xfrm>
            <a:off x="5786446" y="2571744"/>
            <a:ext cx="2643206" cy="1714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Технология театрализации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gray">
          <a:xfrm>
            <a:off x="5929322" y="714356"/>
            <a:ext cx="2736968" cy="176419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r>
              <a:rPr lang="ru-RU" b="1" dirty="0" smtClean="0"/>
              <a:t>Технология </a:t>
            </a:r>
          </a:p>
          <a:p>
            <a:pPr algn="ctr"/>
            <a:r>
              <a:rPr lang="ru-RU" b="1" dirty="0" smtClean="0"/>
              <a:t>социального</a:t>
            </a:r>
          </a:p>
          <a:p>
            <a:r>
              <a:rPr lang="ru-RU" b="1" dirty="0" smtClean="0"/>
              <a:t> и творческого</a:t>
            </a:r>
          </a:p>
          <a:p>
            <a:r>
              <a:rPr lang="ru-RU" b="1" dirty="0" smtClean="0"/>
              <a:t> проектирования</a:t>
            </a:r>
            <a:endParaRPr lang="ru-RU" dirty="0" smtClean="0"/>
          </a:p>
        </p:txBody>
      </p:sp>
      <p:sp>
        <p:nvSpPr>
          <p:cNvPr id="12" name="Freeform 9"/>
          <p:cNvSpPr>
            <a:spLocks/>
          </p:cNvSpPr>
          <p:nvPr/>
        </p:nvSpPr>
        <p:spPr bwMode="gray">
          <a:xfrm flipH="1">
            <a:off x="357158" y="2214554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 rot="18579810" flipH="1">
            <a:off x="2743317" y="3980782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gray">
          <a:xfrm rot="18393428" flipH="1">
            <a:off x="5816654" y="3969416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/>
          </p:cNvSpPr>
          <p:nvPr/>
        </p:nvSpPr>
        <p:spPr bwMode="gray">
          <a:xfrm rot="13372555" flipH="1">
            <a:off x="8159821" y="1927394"/>
            <a:ext cx="903287" cy="124142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" name="Рисунок 15" descr="D:\ДЕГА\Конкурс Волнт отряд 2018\2017-2018\Время развеять дым 23.11.2017\VgoySvwuM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7295">
            <a:off x="141260" y="4449920"/>
            <a:ext cx="2000232" cy="1357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D:\ДЕГА\Конкурс Волнт отряд 2018\2017-2018\Время развеять дым 23.11.2017\Aiiiajt_P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5214950"/>
            <a:ext cx="1857388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2328">
            <a:off x="3999336" y="4984494"/>
            <a:ext cx="1332144" cy="1658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D:\Конкурсы 2020-2021\грамоты 2020-2021\IMG_35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7388">
            <a:off x="5443849" y="4925130"/>
            <a:ext cx="1320132" cy="1643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D:\ДЕГА\Конкурс Волнт отряд 2018\2016-2017\маша и медведь\PB2504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8532">
            <a:off x="6878331" y="4988640"/>
            <a:ext cx="2143140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Users\User\Desktop\19a7a44e365ca1947e7a04ba2a0d0b2e-8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7072330" cy="5304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2844" y="214289"/>
            <a:ext cx="8713396" cy="6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Учебные показатели моих учеников (2017-2020 г.г.)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00010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Процент учащихся, освоивших учебные программы по преподаваемому предмету на «4» и «5» за три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1" y="2000240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 smtClean="0"/>
              <a:t>Литература 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2000240"/>
            <a:ext cx="2286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Русский язык</a:t>
            </a:r>
            <a:endParaRPr lang="ru-RU" b="1" i="1" dirty="0"/>
          </a:p>
        </p:txBody>
      </p:sp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0" y="2489200"/>
          <a:ext cx="4724400" cy="3136900"/>
        </p:xfrm>
        <a:graphic>
          <a:graphicData uri="http://schemas.openxmlformats.org/presentationml/2006/ole">
            <p:oleObj spid="_x0000_s81922" name="Диаграмма" r:id="rId3" imgW="2743200" imgH="1828753" progId="MSGraph.Chart.8">
              <p:embed followColorScheme="full"/>
            </p:oleObj>
          </a:graphicData>
        </a:graphic>
      </p:graphicFrame>
      <p:graphicFrame>
        <p:nvGraphicFramePr>
          <p:cNvPr id="81923" name="Picture 3"/>
          <p:cNvGraphicFramePr>
            <a:graphicFrameLocks noChangeAspect="1"/>
          </p:cNvGraphicFramePr>
          <p:nvPr/>
        </p:nvGraphicFramePr>
        <p:xfrm>
          <a:off x="4318000" y="2565400"/>
          <a:ext cx="4826000" cy="3213100"/>
        </p:xfrm>
        <a:graphic>
          <a:graphicData uri="http://schemas.openxmlformats.org/presentationml/2006/ole">
            <p:oleObj spid="_x0000_s81923" name="Диаграмма" r:id="rId4" imgW="2743200" imgH="1828753" progId="MSGraph.Chart.8">
              <p:embed/>
            </p:oleObj>
          </a:graphicData>
        </a:graphic>
      </p:graphicFrame>
      <p:pic>
        <p:nvPicPr>
          <p:cNvPr id="10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0" y="1857364"/>
          <a:ext cx="4429124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844" y="857232"/>
            <a:ext cx="9001156" cy="1071570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> </a:t>
            </a:r>
            <a:br>
              <a:rPr lang="ru-RU" sz="2800" dirty="0" smtClean="0"/>
            </a:br>
            <a:r>
              <a:rPr lang="ru-RU" sz="2800" b="1" dirty="0" smtClean="0"/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Рост числа учащихся, принимающих участие в предметных олимпиадах муниципального, областного и всероссийского уровней (2017-2020 г.г.)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1571612"/>
            <a:ext cx="3163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Русский язык</a:t>
            </a:r>
            <a:endParaRPr lang="ru-RU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5008" y="1928802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Литература </a:t>
            </a:r>
            <a:endParaRPr lang="ru-RU" b="1" i="1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572000" y="2357430"/>
          <a:ext cx="4286280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785818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Увеличение количества и повышение качества творческих работ учащихся по данному предмету (проектов, исследований и др.) (2017-2020 г.г.)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214414" y="1397000"/>
          <a:ext cx="6405586" cy="4246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моих учеников. Русский язык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(2017-2020 г.г.)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50" y="571480"/>
            <a:ext cx="2288624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D:\Конкурсы 2020-2021\2018-2019\грамоты 2017-18\Москв. райн. конф. 1 м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71480"/>
            <a:ext cx="2428892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D:\Конкурсы 2020-2021\2018-2019\грамоты 2017-18\Москвина А. 2 этап УРФО р.яз.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571480"/>
            <a:ext cx="2286016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D:\Конкурсы 2020-2021\2018-2019\грамоты 2017-18\мега талант\Диплом 2 степени для победителей konkurs-start.ru №523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500414"/>
            <a:ext cx="2214546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D:\Конкурсы 2020-2021\2018-2019\грамоты 2017-18\Диплом 2 степени для победителей konkurs.info №15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571480"/>
            <a:ext cx="2357422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D:\Конкурсы 2020-2021\2018-2019\грамоты 2017-18\Белова А. 2 этап УРФО р.яз.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00438"/>
            <a:ext cx="2428860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D:\Конкурсы 2020-2021\2018-2019\7faSc1LITWo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3500438"/>
            <a:ext cx="2357454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D:\Конкурсы 2020-2021\2018-2019\грамоты 2017-18\мега талант\412026_schukina-tatyana-andreevna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166686">
            <a:off x="6529345" y="3416706"/>
            <a:ext cx="2514699" cy="1748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 descr="D:\Конкурсы 2020-2021\2018-2019\грамоты 2017-18\Олимпиаду компэду ро рус.лит\Арыкпаева Адема - диплом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172513">
            <a:off x="6461956" y="4973051"/>
            <a:ext cx="2578035" cy="183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2285984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:\Конкурсы 2020-2021\2018-2019\Земерова В. Золотой Нафан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0"/>
            <a:ext cx="2286016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Конкурсы 2020-2021\2018-2019\Рисунок (6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2214578" cy="3132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Конкурсы 2020-2021\2018-2019\Рисунок (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70" y="0"/>
            <a:ext cx="2500330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9" descr="D:\Конкурсы 2020-2021\2018-2019\Кукушкин Шагать по жизни здорово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143248"/>
            <a:ext cx="2714644" cy="37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Конкурсы 2020-2021\2018-2019\Земерова Надежды России 1 место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3124157"/>
            <a:ext cx="2684394" cy="3733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:\Конкурсы 2020-2021\2019-2020\звёздный час 5 кл. рус.яз\Диплом 1 степени проекта konkurs.info №12917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56" y="3143248"/>
            <a:ext cx="2714644" cy="37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D:\Конкурсы 2020-2021\2018-2019\Веселина Софья %28Несравненный художник жизни%29 (1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3071809"/>
            <a:ext cx="2000232" cy="1928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D:\Конкурсы 2020-2021\2018-2019\Емельянова Юлия %28Несравненный художник жизни%2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000636"/>
            <a:ext cx="2000264" cy="1857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285752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моих учеников. Литература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(2017-2020 г.г.)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5" name="Рисунок 4" descr="D:\Конкурсы 2020-2021\2018-2019\грамоты 2017-18\мега талант\Абрамов В. 100 лет рев. диплом 2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2143108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Конкурсы 2020-2021\2018-2019\грамоты 2017-18\Москвина сочин. 2017г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00042"/>
            <a:ext cx="221457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42" descr="D:\Конкурсы 2020-2021\2018-2019\грамоты 2017-18\Серт. сочинений Захарова, Абрамов 11 кл. 2017г.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00042"/>
            <a:ext cx="457200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3" descr="D:\Конкурсы 2020-2021\2018-2019\грамоты 2017-18\Звезда спасения Земерова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6166"/>
            <a:ext cx="221457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Конкурсы 2020-2021\2018-2019\грамоты 2017-18\Москвина_Алина_Александровна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3571876"/>
            <a:ext cx="2214578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Конкурсы 2020-2021\2018-2019\Серт. ВКС Земерова Москви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092" y="3571852"/>
            <a:ext cx="471490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:\Конкурсы 2020-2021\грамоты 2020-2021\IMG_37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571480"/>
            <a:ext cx="2071670" cy="2550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Конкурсы 2020-2021\2018-2019\Рисунок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214422"/>
            <a:ext cx="2857520" cy="4214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D:\Конкурсы 2020-2021\2018-2019\грамоты 2017-18\Земерова конф. Ишим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3714744" cy="2286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Конкурсы 2020-2021\2018-2019\Рисунок (1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0"/>
            <a:ext cx="3571900" cy="250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:\Конкурсы 2020-2021\2018-2019\Емельянова Юля 11 класс ВКСочинений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14554"/>
            <a:ext cx="2459566" cy="363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D:\Конкурсы 2020-2021\2019-2020\Москвина_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4857760"/>
            <a:ext cx="3000396" cy="200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D:\Конкурсы 2020-2021\грамоты 2020-2021\IMG_37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500306"/>
            <a:ext cx="2671227" cy="3562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D:\урфо 2020\доп\IMG_398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3214686"/>
            <a:ext cx="2571736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4356"/>
          </a:xfrm>
        </p:spPr>
        <p:txBody>
          <a:bodyPr/>
          <a:lstStyle/>
          <a:p>
            <a:r>
              <a:rPr lang="ru-RU" sz="2800" b="1" i="1" dirty="0" smtClean="0">
                <a:latin typeface="Times New Roman"/>
                <a:ea typeface="Times New Roman"/>
              </a:rPr>
              <a:t>Участие в методической работе</a:t>
            </a:r>
            <a:endParaRPr lang="ru-RU" sz="2800" i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/>
          </p:nvPr>
        </p:nvSpPr>
        <p:spPr>
          <a:xfrm>
            <a:off x="428596" y="5500702"/>
            <a:ext cx="8572560" cy="107157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Руководитель районного методического объединения учителей русского языка и литературы</a:t>
            </a:r>
          </a:p>
          <a:p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642919"/>
            <a:ext cx="3929090" cy="259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РМО\РМО 2017-2018\на РМО ЕГЭ по р.яз\РМО 2018 фото\PA3101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429000"/>
            <a:ext cx="2861945" cy="218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РМО\РМО 2017-2018\на РМО ЕГЭ по р.яз\РМО 2018 фото\PA3101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642918"/>
            <a:ext cx="3429024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00372"/>
            <a:ext cx="3443286" cy="258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9100" y="5786454"/>
            <a:ext cx="1314900" cy="1071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Авторские публикации в печатных и электронных СМИ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(2017-2020 г.г.)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6633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2357454" cy="32861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785794"/>
            <a:ext cx="2459747" cy="369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857232"/>
            <a:ext cx="2275235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Конкурсы 2020-2021\2018-2019\грамоты 2017-18\Свидетельство Технологическая карта урока литературы по сказке-были  М.М.Пришвина «Кладовая солнца»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480" y="428604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онкурсы 2020-2021\2018-2019\грамоты 2017-18\480c65f02ee38249a5caa5fbc0fb99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0170" y="2285992"/>
            <a:ext cx="269383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курсы 2020-2021\2018-2019\Рецензия_Конспекты-уроков.рф_701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14728"/>
            <a:ext cx="221454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урфо 2020\доп\IMG_398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3714752"/>
            <a:ext cx="235745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урфо 2020\доп\IMG_398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3714752"/>
            <a:ext cx="235745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3628081"/>
            <a:ext cx="2286016" cy="322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4572008"/>
          </a:xfrm>
        </p:spPr>
        <p:txBody>
          <a:bodyPr/>
          <a:lstStyle/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Международный журнал "Педагог" СМИ ЭЛ №77-65297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zhurnalpedagog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servisy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obmen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_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opytom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skachat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_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fail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?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url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=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zhurnalpedagog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&amp;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imya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_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faila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=223.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doc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multiurok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files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tekhnologicheskaia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karta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uroka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literatury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po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skazk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htm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Публикации на сайте </a:t>
            </a:r>
            <a:r>
              <a:rPr lang="en-US" sz="16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infourok</a:t>
            </a:r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:// 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infourok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reflesiya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urokah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russkogo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yazika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u="sng" dirty="0" err="1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literaturi</a:t>
            </a:r>
            <a:r>
              <a:rPr lang="ru-RU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-1313315./</a:t>
            </a:r>
            <a:r>
              <a:rPr lang="en-US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html</a:t>
            </a:r>
            <a: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UY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https:// infourok.ru/moya-rodina-selo-berdyuzhe-turistskogo-marshruta-rodnaya-tropinka-1313295//html</a:t>
            </a:r>
            <a: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UY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https:// infourok.ru/proekt-moya-semya-klass-1313245/html </a:t>
            </a:r>
            <a: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UY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https:// infourok.ru/vserossiykiy- konkurs-sochineniy-rabota-uchenici-a-klassa-emelyanovoy-yulii1-1313302//html </a:t>
            </a:r>
            <a: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UY" sz="1600" u="sng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https:// infourok.ru/vserossiykiy- konkurs-sochineniy-rabota-uchenici-a-klassa-tashlanovoy-anni-1313307//html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Публикация на сайте школы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www.berd-school.ru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Публикации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bukva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cjm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konkurs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/4418.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pdf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6"/>
              </a:rPr>
              <a:t>ushinskij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6"/>
              </a:rPr>
              <a:t>ru</a:t>
            </a:r>
            <a:r>
              <a:rPr lang="ru-RU" sz="1600" u="sng" dirty="0" smtClean="0"/>
              <a:t/>
            </a:r>
            <a:br>
              <a:rPr lang="ru-RU" sz="1600" u="sng" dirty="0" smtClean="0"/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D:\урфо 2020\доп\IMG_3983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429000"/>
            <a:ext cx="2357454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урфо 2020\доп\IMG_398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3000372"/>
            <a:ext cx="2500298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96652"/>
            <a:ext cx="8498438" cy="1203522"/>
          </a:xfrm>
        </p:spPr>
        <p:txBody>
          <a:bodyPr/>
          <a:lstStyle/>
          <a:p>
            <a:r>
              <a:rPr lang="ru-RU" sz="3200" b="1" dirty="0" smtClean="0"/>
              <a:t>Основная цель работы наставника с молодым учителем: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42844" y="1643050"/>
            <a:ext cx="9001156" cy="4198292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сопровождение процесса адаптации; 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развитие личности, способной успешно и на высоком профессиональном уровне решать педагогические задачи, обладающей качествами, соответствующими современным требованиям</a:t>
            </a:r>
          </a:p>
          <a:p>
            <a:endParaRPr lang="ru-RU" dirty="0"/>
          </a:p>
        </p:txBody>
      </p:sp>
      <p:pic>
        <p:nvPicPr>
          <p:cNvPr id="4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2918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ru-RU" dirty="0" smtClean="0">
                <a:solidFill>
                  <a:srgbClr val="EEECE1">
                    <a:lumMod val="25000"/>
                  </a:srgbClr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EEECE1">
                    <a:lumMod val="25000"/>
                  </a:srgbClr>
                </a:solidFill>
                <a:latin typeface="Times New Roman"/>
                <a:ea typeface="Times New Roman"/>
              </a:rPr>
            </a:b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Внеурочная</a:t>
            </a:r>
            <a:r>
              <a:rPr lang="ru-RU" sz="2800" b="1" i="1" dirty="0" smtClean="0">
                <a:latin typeface="Times New Roman"/>
                <a:ea typeface="Times New Roman"/>
              </a:rPr>
              <a:t> деятельность </a:t>
            </a:r>
            <a:r>
              <a:rPr lang="ru-RU" dirty="0" smtClean="0">
                <a:solidFill>
                  <a:srgbClr val="EEECE1">
                    <a:lumMod val="25000"/>
                  </a:srgbClr>
                </a:solidFill>
                <a:latin typeface="Calibri"/>
              </a:rPr>
              <a:t/>
            </a:r>
            <a:br>
              <a:rPr lang="ru-RU" dirty="0" smtClean="0">
                <a:solidFill>
                  <a:srgbClr val="EEECE1">
                    <a:lumMod val="25000"/>
                  </a:srgbClr>
                </a:solidFill>
                <a:latin typeface="Calibri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071546"/>
            <a:ext cx="2571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2003 г. – куратор профилактического волонтёрского отряда «ДЕГА» МАОУ «СОШ с.Бердюжье». Отряд создаю на базе кабинета профилактики, привлекая учащихся класса, в котором являюсь классным руководителем. В течение 3 лет школьники проходят обучение, а с 8 класса начинают сами проводить профилактические  мероприятия, привлекая учащихся школы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9а класс\9а кл. раб. материалы\книга класса\фото 9а класс 2020 г\DSC_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000108"/>
            <a:ext cx="3226160" cy="2150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000107"/>
            <a:ext cx="2873367" cy="215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786058"/>
            <a:ext cx="2924441" cy="219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928934"/>
            <a:ext cx="2870584" cy="2152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4572008"/>
            <a:ext cx="2906785" cy="2180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4643446"/>
            <a:ext cx="3112376" cy="2076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93653" y="792331"/>
            <a:ext cx="6338643" cy="4753981"/>
          </a:xfrm>
        </p:spPr>
      </p:pic>
      <p:pic>
        <p:nvPicPr>
          <p:cNvPr id="5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73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User\Desktop\IMG_5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1"/>
            <a:ext cx="4241374" cy="6143669"/>
          </a:xfrm>
          <a:prstGeom prst="rect">
            <a:avLst/>
          </a:prstGeom>
          <a:noFill/>
        </p:spPr>
      </p:pic>
      <p:pic>
        <p:nvPicPr>
          <p:cNvPr id="7" name="Рисунок 6" descr="C:\Users\User\Desktop\IMG_53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52"/>
            <a:ext cx="435771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755650" y="1341438"/>
            <a:ext cx="7704138" cy="2303462"/>
          </a:xfrm>
          <a:prstGeom prst="rect">
            <a:avLst/>
          </a:prstGeom>
          <a:noFill/>
        </p:spPr>
        <p:txBody>
          <a:bodyPr vert="horz"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299947" rev="0"/>
              </a:camera>
              <a:lightRig rig="threePt" dir="t"/>
            </a:scene3d>
            <a:sp3d extrusionH="57150" prstMaterial="dkEdge">
              <a:bevelT w="38100" h="38100"/>
              <a:bevelB h="25400" prst="softRound"/>
            </a:sp3d>
          </a:bodyPr>
          <a:lstStyle/>
          <a:p>
            <a:pPr algn="ctr"/>
            <a:r>
              <a:rPr lang="ru-RU" sz="3600" kern="10" dirty="0">
                <a:ln w="12700" cap="flat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42844" y="214290"/>
            <a:ext cx="8712752" cy="5627052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1-й этап – адаптационный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этом этапе был определен круг обязанностей и полномочий молодого специалиста, проведена диагностика профессиональных затруднений, выявлены недостатки в его умениях и навыках, чтобы выработать программу адаптации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2-й этап – основной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Разработан план работы, осуществлялась корректировка профессиональных умений молодого учителя, оказана помощь в  составлении собственной программы самосовершенствования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3-й этап – контрольно-оценочный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Проверка уровня профессиональной компетентности молодого педагога, определения степени готовности к выполнению своих функциональных обязанностей</a:t>
            </a:r>
          </a:p>
          <a:p>
            <a:endParaRPr lang="ru-RU" dirty="0"/>
          </a:p>
        </p:txBody>
      </p:sp>
      <p:pic>
        <p:nvPicPr>
          <p:cNvPr id="4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Эффективные формы взаимодействия: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85720" y="1357298"/>
            <a:ext cx="8569876" cy="4484044"/>
          </a:xfrm>
        </p:spPr>
        <p:txBody>
          <a:bodyPr/>
          <a:lstStyle/>
          <a:p>
            <a:pPr algn="ctr">
              <a:buFontTx/>
              <a:buChar char="-"/>
            </a:pPr>
            <a:r>
              <a:rPr lang="ru-RU" dirty="0" smtClean="0"/>
              <a:t>деловые и ролевые игры; </a:t>
            </a:r>
          </a:p>
          <a:p>
            <a:pPr algn="ctr">
              <a:buFontTx/>
              <a:buChar char="-"/>
            </a:pPr>
            <a:r>
              <a:rPr lang="ru-RU" dirty="0" smtClean="0"/>
              <a:t>анализ ситуаций; </a:t>
            </a:r>
          </a:p>
          <a:p>
            <a:pPr algn="ctr">
              <a:buFontTx/>
              <a:buChar char="-"/>
            </a:pPr>
            <a:r>
              <a:rPr lang="ru-RU" dirty="0" err="1" smtClean="0"/>
              <a:t>самоактуализация</a:t>
            </a:r>
            <a:r>
              <a:rPr lang="ru-RU" dirty="0" smtClean="0"/>
              <a:t>; </a:t>
            </a:r>
          </a:p>
          <a:p>
            <a:pPr algn="ctr">
              <a:buFontTx/>
              <a:buChar char="-"/>
            </a:pPr>
            <a:r>
              <a:rPr lang="ru-RU" dirty="0" smtClean="0"/>
              <a:t>личный положительный пример наставника;</a:t>
            </a:r>
          </a:p>
          <a:p>
            <a:pPr algn="ctr">
              <a:buFontTx/>
              <a:buChar char="-"/>
            </a:pPr>
            <a:r>
              <a:rPr lang="ru-RU" dirty="0" smtClean="0"/>
              <a:t>доброжелательность и взаимное уважение; </a:t>
            </a:r>
          </a:p>
          <a:p>
            <a:pPr algn="ctr">
              <a:buFontTx/>
              <a:buChar char="-"/>
            </a:pPr>
            <a:r>
              <a:rPr lang="ru-RU" dirty="0" smtClean="0"/>
              <a:t>согласованность действий; </a:t>
            </a:r>
          </a:p>
          <a:p>
            <a:pPr algn="ctr">
              <a:buFontTx/>
              <a:buChar char="-"/>
            </a:pPr>
            <a:r>
              <a:rPr lang="ru-RU" dirty="0" smtClean="0"/>
              <a:t>развитие способности принимать решения </a:t>
            </a:r>
          </a:p>
          <a:p>
            <a:endParaRPr lang="ru-RU" dirty="0"/>
          </a:p>
        </p:txBody>
      </p:sp>
      <p:pic>
        <p:nvPicPr>
          <p:cNvPr id="4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8452" y="5500702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7587" name="Picture 3" descr="E:\Конкурсы 2020-2021\грамоты 2020-2021\Шукалович (pdf.io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86124"/>
            <a:ext cx="4832344" cy="3432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наставник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85720" y="142852"/>
            <a:ext cx="5714997" cy="3214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&amp;Pcy;&amp;ocy;&amp;dcy;&amp;rcy;&amp;ocy;&amp;bcy;&amp;ncy;&amp;ocy;&amp;scy;&amp;tcy;&amp;icy; - &amp;Ncy;&amp;ocy;&amp;vcy;&amp;ocy;&amp;scy;&amp;tcy;&amp;icy; - &amp;YAcy;&amp;rcy;&amp;ocy;&amp;scy;&amp;lcy;&amp;acy;&amp;vcy;&amp;lcy;&amp;softcy;: &amp;ncy;&amp;ocy;&amp;vcy;&amp;ocy;&amp;scy;&amp;tcy;&amp;icy;, &amp;pcy;&amp;ocy;&amp;gcy;&amp;ocy;&amp;dcy;&amp;acy;, &amp;rcy;&amp;acy;&amp;bcy;&amp;ocy;&amp;tcy;&amp;acy; &amp;vcy; &amp;YAcy;&amp;rcy;&amp;ocy;&amp;scy;&amp;lcy;&amp;acy;&amp;vcy;&amp;lcy;&amp;iecy;, &amp;acy;&amp;vcy;&amp;tcy;&amp;ocy;&amp;mcy;&amp;ocy;&amp;bcy;&amp;icy;&amp;lcy;&amp;icy;, &amp;ncy;&amp;iecy;&amp;dcy;&amp;vcy;&amp;icy;&amp;zhcy;&amp;icy;&amp;mcy;&amp;ocy;&amp;scy;&amp;tcy;&amp;softcy;, &amp;zcy;&amp;ncy;&amp;acy;&amp;kcy;&amp;ocy;&amp;mcy;&amp;scy;&amp;tcy;&amp;vcy;&amp;acy;, &amp;YAcy;&amp;rcy;&amp;ocy;&amp;scy;&amp;lcy;&amp;acy;&amp;vcy;&amp;scy;&amp;kcy;&amp;icy;&amp;iecy; &amp;fcy;&amp;ocy;&amp;rcy;&amp;ucy;&amp;mcy;&amp;y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8452" y="0"/>
            <a:ext cx="1665548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Конкурсы 2020-2021\грамоты 2020-2021\IMG_41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908" cy="3286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C:\Users\User\AppData\Local\Temp\Temp2_иом образец.zip\Шукалович Екатерина Петровна_удостоверение_01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251" y="0"/>
            <a:ext cx="4357749" cy="3286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E:\Конкурсы 2020-2021\грамоты 2020-2021\IMG_42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286124"/>
            <a:ext cx="5286412" cy="3571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713397" cy="857231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  <a:spcAft>
                <a:spcPts val="0"/>
              </a:spcAft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Дипломы, грамоты, благодарности, свидетельства, сертификаты  разных уровней (2017-2020г.г.)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/>
              <a:ea typeface="Times New Roman"/>
            </a:endParaRPr>
          </a:p>
        </p:txBody>
      </p:sp>
      <p:pic>
        <p:nvPicPr>
          <p:cNvPr id="5" name="Рисунок 4" descr="D:\Конкурсы 2020-2021\2018-2019\грамота церковь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250029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Конкурсы 2020-2021\2018-2019\грамоты 2017-18\Кл.час 2 мест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785794"/>
            <a:ext cx="2786082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Конкурсы 2020-2021\2018-2019\М м урок школа 2 мест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785794"/>
            <a:ext cx="257176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785794"/>
            <a:ext cx="2714613" cy="3616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:\урфо 2020\доп\IMG_39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502550"/>
            <a:ext cx="2517197" cy="335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урфо 2020\доп\IMG_396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649175" y="3899937"/>
            <a:ext cx="3380822" cy="2535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3" descr="D:\Конкурсы 2020-2021\2018-2019\грамоты 2017-18\Серт Урок+ мун. Шукалович.jpg"/>
          <p:cNvPicPr>
            <a:picLocks noGrp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 rot="306791">
            <a:off x="6521850" y="4539448"/>
            <a:ext cx="2551476" cy="169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:\Конкурсы 2020-2021\2018-2019\грамоты 2017-18\Документ СФПГ18-1697197_02 (Znanio.ru)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3071834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D:\Конкурсы 2020-2021\2019-2020\сертификат Учитель будущег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0"/>
            <a:ext cx="2714644" cy="37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Конкурсы 2020-2021\2018-2019\грамоты 2017-18\certificate_Osd62T9eVn07Pf3ZkwfLF7BWsMidAcG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0"/>
            <a:ext cx="2714644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урфо 2020\доп\IMG_39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714620"/>
            <a:ext cx="2857520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User\Desktop\Шукалович (pdf.io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000504"/>
            <a:ext cx="3705282" cy="263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:\Конкурсы 2020-2021\грамоты 2020-2021\Шукалович Екатерина Петров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714752"/>
            <a:ext cx="350043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едсов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педсовет</Template>
  <TotalTime>2055</TotalTime>
  <Words>374</Words>
  <Application>Microsoft Office PowerPoint</Application>
  <PresentationFormat>Экран (4:3)</PresentationFormat>
  <Paragraphs>72</Paragraphs>
  <Slides>33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педсовет</vt:lpstr>
      <vt:lpstr>Диаграмма Microsoft Graph</vt:lpstr>
      <vt:lpstr>Диаграмма</vt:lpstr>
      <vt:lpstr>Слайд 1</vt:lpstr>
      <vt:lpstr>Слайд 2</vt:lpstr>
      <vt:lpstr>Основная цель работы наставника с молодым учителем: </vt:lpstr>
      <vt:lpstr>Слайд 4</vt:lpstr>
      <vt:lpstr>Эффективные формы взаимодействия:</vt:lpstr>
      <vt:lpstr>Слайд 6</vt:lpstr>
      <vt:lpstr>Слайд 7</vt:lpstr>
      <vt:lpstr>Дипломы, грамоты, благодарности, свидетельства, сертификаты  разных уровней (2017-2020г.г.) </vt:lpstr>
      <vt:lpstr>Слайд 9</vt:lpstr>
      <vt:lpstr>Слайд 10</vt:lpstr>
      <vt:lpstr>Слайд 11</vt:lpstr>
      <vt:lpstr>Слайд 12</vt:lpstr>
      <vt:lpstr>Участие в вебинарах (2017-2020 г.г.)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   Рост числа учащихся, принимающих участие в предметных олимпиадах муниципального, областного и всероссийского уровней (2017-2020 г.г.)   </vt:lpstr>
      <vt:lpstr>Увеличение количества и повышение качества творческих работ учащихся по данному предмету (проектов, исследований и др.) (2017-2020 г.г.)  </vt:lpstr>
      <vt:lpstr>Достижения моих учеников. Русский язык (2017-2020 г.г.)  </vt:lpstr>
      <vt:lpstr>Слайд 24</vt:lpstr>
      <vt:lpstr>Достижения моих учеников. Литература (2017-2020 г.г.) </vt:lpstr>
      <vt:lpstr>Слайд 26</vt:lpstr>
      <vt:lpstr>Участие в методической работе</vt:lpstr>
      <vt:lpstr>Слайд 28</vt:lpstr>
      <vt:lpstr>- Международный журнал "Педагог" СМИ ЭЛ №77-65297 https://zhurnalpedagog.ru/servisy/obmen_opytom/skachat_fail?url=zhurnalpedagog.ru&amp;imya_faila=223.doc https://multiurok.ru/files/tekhnologicheskaia-karta-uroka-literatury-po-skazk.htm - Публикации на сайте infourok.ru   https:// infourok.ru/reflesiya-na-urokah-russkogo-yazika-i-literaturi-1313315./html https:// infourok.ru/moya-rodina-selo-berdyuzhe-turistskogo-marshruta-rodnaya-tropinka-1313295//html https:// infourok.ru/proekt-moya-semya-klass-1313245/html  https:// infourok.ru/vserossiykiy- konkurs-sochineniy-rabota-uchenici-a-klassa-emelyanovoy-yulii1-1313302//html  https:// infourok.ru/vserossiykiy- konkurs-sochineniy-rabota-uchenici-a-klassa-tashlanovoy-anni-1313307//html  - Публикация на сайте школы  www.berd-school.ru - Публикации  https://bukva.cjm/ru/konkurs/4418.pdf https://ushinskij.ru </vt:lpstr>
      <vt:lpstr>  Внеурочная деятельность  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257</cp:revision>
  <dcterms:created xsi:type="dcterms:W3CDTF">2014-10-26T15:35:47Z</dcterms:created>
  <dcterms:modified xsi:type="dcterms:W3CDTF">2021-08-23T17:38:05Z</dcterms:modified>
</cp:coreProperties>
</file>